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6.jpg" ContentType="image/jp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bookmarkIdSeed="2">
  <p:sldMasterIdLst>
    <p:sldMasterId id="2147483648" r:id="rId4"/>
  </p:sldMasterIdLst>
  <p:notesMasterIdLst>
    <p:notesMasterId r:id="rId52"/>
  </p:notesMasterIdLst>
  <p:handoutMasterIdLst>
    <p:handoutMasterId r:id="rId53"/>
  </p:handoutMasterIdLst>
  <p:sldIdLst>
    <p:sldId id="265" r:id="rId5"/>
    <p:sldId id="424" r:id="rId6"/>
    <p:sldId id="426" r:id="rId7"/>
    <p:sldId id="427" r:id="rId8"/>
    <p:sldId id="428" r:id="rId9"/>
    <p:sldId id="429" r:id="rId10"/>
    <p:sldId id="430" r:id="rId11"/>
    <p:sldId id="431" r:id="rId12"/>
    <p:sldId id="432" r:id="rId13"/>
    <p:sldId id="433" r:id="rId14"/>
    <p:sldId id="434" r:id="rId15"/>
    <p:sldId id="435" r:id="rId16"/>
    <p:sldId id="436" r:id="rId17"/>
    <p:sldId id="442" r:id="rId18"/>
    <p:sldId id="437" r:id="rId19"/>
    <p:sldId id="438" r:id="rId20"/>
    <p:sldId id="439" r:id="rId21"/>
    <p:sldId id="441" r:id="rId22"/>
    <p:sldId id="443" r:id="rId23"/>
    <p:sldId id="444" r:id="rId24"/>
    <p:sldId id="447" r:id="rId25"/>
    <p:sldId id="448" r:id="rId26"/>
    <p:sldId id="450" r:id="rId27"/>
    <p:sldId id="451" r:id="rId28"/>
    <p:sldId id="452" r:id="rId29"/>
    <p:sldId id="453" r:id="rId30"/>
    <p:sldId id="454" r:id="rId31"/>
    <p:sldId id="455" r:id="rId32"/>
    <p:sldId id="456" r:id="rId33"/>
    <p:sldId id="457" r:id="rId34"/>
    <p:sldId id="458" r:id="rId35"/>
    <p:sldId id="459" r:id="rId36"/>
    <p:sldId id="461" r:id="rId37"/>
    <p:sldId id="462" r:id="rId38"/>
    <p:sldId id="463" r:id="rId39"/>
    <p:sldId id="465" r:id="rId40"/>
    <p:sldId id="466" r:id="rId41"/>
    <p:sldId id="464" r:id="rId42"/>
    <p:sldId id="460" r:id="rId43"/>
    <p:sldId id="469" r:id="rId44"/>
    <p:sldId id="468" r:id="rId45"/>
    <p:sldId id="470" r:id="rId46"/>
    <p:sldId id="467" r:id="rId47"/>
    <p:sldId id="472" r:id="rId48"/>
    <p:sldId id="473" r:id="rId49"/>
    <p:sldId id="471" r:id="rId50"/>
    <p:sldId id="350" r:id="rId51"/>
  </p:sldIdLst>
  <p:sldSz cx="12188825" cy="6858000"/>
  <p:notesSz cx="6858000" cy="9144000"/>
  <p:custDataLst>
    <p:tags r:id="rId54"/>
  </p:custDataLst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4895"/>
    <a:srgbClr val="045CA7"/>
    <a:srgbClr val="38A2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6" autoAdjust="0"/>
    <p:restoredTop sz="94419" autoAdjust="0"/>
  </p:normalViewPr>
  <p:slideViewPr>
    <p:cSldViewPr showGuides="1">
      <p:cViewPr varScale="1">
        <p:scale>
          <a:sx n="105" d="100"/>
          <a:sy n="105" d="100"/>
        </p:scale>
        <p:origin x="462" y="10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77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868A5074-CE0D-4554-A997-CC9160940530}" type="datetime1">
              <a:rPr lang="ru-RU" smtClean="0"/>
              <a:pPr algn="r" rtl="0"/>
              <a:t>12.03.2023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ru-RU" smtClean="0"/>
              <a:pPr algn="r" rtl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4AE0CC78-488A-4892-9E55-EA2E7FA7AD95}" type="datetime1">
              <a:rPr lang="ru-RU" smtClean="0"/>
              <a:pPr/>
              <a:t>12.03.2023</a:t>
            </a:fld>
            <a:endParaRPr lang="ru-RU" dirty="0"/>
          </a:p>
        </p:txBody>
      </p:sp>
      <p:sp>
        <p:nvSpPr>
          <p:cNvPr id="4" name="Образ слайда 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dirty="0"/>
          </a:p>
        </p:txBody>
      </p:sp>
      <p:sp>
        <p:nvSpPr>
          <p:cNvPr id="5" name="Заполнитель заметок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6" name="Заполнитель нижне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framework/docs/3.2.x/spring-framework-reference/html/mvc.html" TargetMode="External"/><Relationship Id="rId7" Type="http://schemas.openxmlformats.org/officeDocument/2006/relationships/hyperlink" Target="https://mvnrepository.com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start.spring.io/" TargetMode="External"/><Relationship Id="rId5" Type="http://schemas.openxmlformats.org/officeDocument/2006/relationships/hyperlink" Target="https://www.baeldung.com/spring-controllers" TargetMode="External"/><Relationship Id="rId4" Type="http://schemas.openxmlformats.org/officeDocument/2006/relationships/hyperlink" Target="https://blog.skillfactory.ru/glossary/spring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https://youtu.be/1vyf-_5OkW8</a:t>
            </a:r>
          </a:p>
          <a:p>
            <a:r>
              <a:rPr lang="en-US" dirty="0" smtClean="0">
                <a:hlinkClick r:id="rId3"/>
              </a:rPr>
              <a:t>https://docs.spring.io/spring-framework/docs/3.2.x/spring-framework-reference/html/mvc.html</a:t>
            </a:r>
            <a:endParaRPr lang="ru-RU" dirty="0" smtClean="0"/>
          </a:p>
          <a:p>
            <a:r>
              <a:rPr lang="en-US" dirty="0" smtClean="0">
                <a:hlinkClick r:id="rId4"/>
              </a:rPr>
              <a:t>https://blog.skillfactory.ru/glossary/spring/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https://www.baeldung.com/spring-controllers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https://start.spring.io/</a:t>
            </a:r>
            <a:endParaRPr lang="en-US" dirty="0" smtClean="0"/>
          </a:p>
          <a:p>
            <a:r>
              <a:rPr lang="en-US" dirty="0" smtClean="0">
                <a:hlinkClick r:id="rId7"/>
              </a:rPr>
              <a:t>https://mvnrepository.com/</a:t>
            </a:r>
            <a:endParaRPr lang="uk-UA" dirty="0" smtClean="0"/>
          </a:p>
          <a:p>
            <a:r>
              <a:rPr lang="en-US" dirty="0" smtClean="0"/>
              <a:t>https://spring.io/guides</a:t>
            </a:r>
            <a:endParaRPr lang="ru-RU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2375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6074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1273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4330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06476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7532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71982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59507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95688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75754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 </a:t>
            </a:r>
            <a:r>
              <a:rPr lang="en-US" dirty="0" err="1" smtClean="0"/>
              <a:t>com.itstep.ItStepBlog.Controllers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-US" dirty="0" err="1" smtClean="0"/>
              <a:t>org.springframework.stereotype.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-US" dirty="0" err="1" smtClean="0"/>
              <a:t>org.springframework.ui.Model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-US" dirty="0" err="1" smtClean="0"/>
              <a:t>org.springframework.web.bind.annotation.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GetMapping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-US" dirty="0" err="1" smtClean="0"/>
              <a:t>org.springframework.web.bind.annotation.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RequestParam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@Controller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class </a:t>
            </a:r>
            <a:r>
              <a:rPr lang="en-US" dirty="0" err="1" smtClean="0"/>
              <a:t>MainController</a:t>
            </a:r>
            <a:r>
              <a:rPr lang="en-US" dirty="0" smtClean="0"/>
              <a:t> {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GetMapping</a:t>
            </a:r>
            <a:r>
              <a:rPr lang="en-US" dirty="0" smtClean="0"/>
              <a:t>(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"/"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</a:t>
            </a:r>
            <a:r>
              <a:rPr lang="en-US" dirty="0" smtClean="0"/>
              <a:t>String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dirty="0" smtClean="0"/>
              <a:t>(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RequestParam</a:t>
            </a:r>
            <a:r>
              <a:rPr lang="en-US" dirty="0" smtClean="0"/>
              <a:t>(name=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"name", </a:t>
            </a:r>
            <a:r>
              <a:rPr lang="en-US" dirty="0" smtClean="0"/>
              <a:t>required=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false, </a:t>
            </a:r>
            <a:r>
              <a:rPr lang="en-US" dirty="0" err="1" smtClean="0"/>
              <a:t>defaultValue</a:t>
            </a:r>
            <a:r>
              <a:rPr lang="en-US" dirty="0" smtClean="0"/>
              <a:t>=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"Hello, World"</a:t>
            </a:r>
            <a:r>
              <a:rPr lang="en-US" dirty="0" smtClean="0"/>
              <a:t>) String name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dirty="0" smtClean="0"/>
              <a:t>Model model) {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err="1" smtClean="0"/>
              <a:t>model.addAttribute</a:t>
            </a:r>
            <a:r>
              <a:rPr lang="en-US" dirty="0" smtClean="0"/>
              <a:t>(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"name", </a:t>
            </a:r>
            <a:r>
              <a:rPr lang="en-US" dirty="0" smtClean="0"/>
              <a:t>name)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return "home";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dirty="0" smtClean="0"/>
              <a:t>}</a:t>
            </a:r>
            <a:br>
              <a:rPr lang="en-US" dirty="0" smtClean="0"/>
            </a:b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7897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99057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00322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&lt;!DOCTYPE HTML&gt;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&lt;html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xmlns:th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="http://www.thymeleaf.org"&gt;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&lt;head&gt;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&lt;title&gt;</a:t>
            </a:r>
            <a:r>
              <a:rPr lang="en-US" dirty="0" smtClean="0"/>
              <a:t>Getting Started: Serving Web Content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&lt;/title&gt;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&lt;meta http-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equiv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="Content-Type" content="text/html; charset=UTF-8" /&gt;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&lt;link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="https://cdn.jsdelivr.net/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/bootstrap@5.3.0-alpha1/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/bootstrap.min.css"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="stylesheet" integrity="sha384-GLhlTQ8iRABdZLl6O3oVMWSktQOp6b7In1Zl3/Jr59b6EGGoI1aFkw7cmDA6j6gD"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crossorigin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="anonymous"&gt;&lt;/head&gt;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&lt;body&gt;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&lt;header class="p-3 mb-3 border-bottom"&gt;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&lt;div class="container"&gt;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&lt;div class="d-flex flex-wrap align-items-center justify-content-center justify-content-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-start"&gt;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&lt;a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="/" class="d-flex align-items-center mb-2 mb-lg-0 text-dark text-decoration-none"&gt;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&lt;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class="bi me-2" width="40" height="32" role="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aria-label="Bootstrap"&gt;&lt;use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xlink:href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="#bootstrap"&gt;&lt;/use&gt;&lt;/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&lt;/a&gt;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&lt;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class="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col-12 col-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-auto me-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-auto mb-2 justify-content-center mb-md-0"&gt;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&lt;li&gt;&lt;a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="#" class="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-link px-2 link-secondary"&gt;</a:t>
            </a:r>
            <a:r>
              <a:rPr lang="en-US" dirty="0" smtClean="0"/>
              <a:t>Overview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&lt;/a&gt;&lt;/li&gt;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&lt;li&gt;&lt;a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="#" class="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-link px-2 link-dark"&gt;</a:t>
            </a:r>
            <a:r>
              <a:rPr lang="en-US" dirty="0" smtClean="0"/>
              <a:t>Inventory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&lt;/a&gt;&lt;/li&gt;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&lt;li&gt;&lt;a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="#" class="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-link px-2 link-dark"&gt;</a:t>
            </a:r>
            <a:r>
              <a:rPr lang="en-US" dirty="0" smtClean="0"/>
              <a:t>Customers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&lt;/a&gt;&lt;/li&gt;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&lt;li&gt;&lt;a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="#" class="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-link px-2 link-dark"&gt;</a:t>
            </a:r>
            <a:r>
              <a:rPr lang="en-US" dirty="0" smtClean="0"/>
              <a:t>Products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&lt;/a&gt;&lt;/li&gt;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&lt;/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&lt;form class="col-12 col-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-auto mb-3 mb-lg-0 me-lg-3" role="search"&gt;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&lt;input type="search" class="form-control" placeholder="Search..." aria-label="Search"&gt;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&lt;/form&gt;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&lt;div class="dropdown text-end"&gt;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&lt;a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="#" class="d-block link-dark text-decoration-none dropdown-toggle" data-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-toggle="dropdown" aria-expanded="false"&gt;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&lt;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="https://github.com/mdo.png" alt="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mdo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width="32" height="32" class="rounded-circle"&gt;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&lt;/a&gt;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&lt;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class="dropdown-menu text-small"&gt;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&lt;li&gt;&lt;a class="dropdown-item"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="#"&gt;</a:t>
            </a:r>
            <a:r>
              <a:rPr lang="en-US" dirty="0" smtClean="0"/>
              <a:t>New project...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&lt;/a&gt;&lt;/li&gt;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&lt;li&gt;&lt;a class="dropdown-item"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="#"&gt;</a:t>
            </a:r>
            <a:r>
              <a:rPr lang="en-US" dirty="0" smtClean="0"/>
              <a:t>Settings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&lt;/a&gt;&lt;/li&gt;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&lt;li&gt;&lt;a class="dropdown-item"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="#"&gt;</a:t>
            </a:r>
            <a:r>
              <a:rPr lang="en-US" dirty="0" smtClean="0"/>
              <a:t>Profile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&lt;/a&gt;&lt;/li&gt;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&lt;li&gt;&lt;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class="dropdown-divider"&gt;&lt;/li&gt;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&lt;li&gt;&lt;a class="dropdown-item"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="#"&gt;</a:t>
            </a:r>
            <a:r>
              <a:rPr lang="en-US" dirty="0" smtClean="0"/>
              <a:t>Sign out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&lt;/a&gt;&lt;/li&gt;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&lt;/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&lt;/div&gt;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&lt;/div&gt;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&lt;/div&gt;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&lt;/header&gt;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th:text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="'Message is:' + ${name} + '!'" /&gt;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&lt;/body&gt;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&lt;/html&gt;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99587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&lt;!DOCTYPE HTML&gt;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&lt;html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xmlns:th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="http://www.thymeleaf.org"&gt;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&lt;head&gt;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&lt;title&gt;</a:t>
            </a:r>
            <a:r>
              <a:rPr lang="en-US" dirty="0" smtClean="0"/>
              <a:t>Getting Started: Serving Web Content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&lt;/title&gt;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&lt;meta http-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equiv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="Content-Type" content="text/html; charset=UTF-8" /&gt;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&lt;link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="https://cdn.jsdelivr.net/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/bootstrap@5.3.0-alpha1/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/bootstrap.min.css"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="stylesheet" integrity="sha384-GLhlTQ8iRABdZLl6O3oVMWSktQOp6b7In1Zl3/Jr59b6EGGoI1aFkw7cmDA6j6gD"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crossorigin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="anonymous"&gt;&lt;/head&gt;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&lt;body&gt;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&lt;header class="p-3 mb-3 border-bottom"&gt;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&lt;div class="container"&gt;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&lt;div class="d-flex flex-wrap align-items-center justify-content-center justify-content-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-start"&gt;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&lt;a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="/" class="d-flex align-items-center mb-2 mb-lg-0 text-dark text-decoration-none"&gt;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&lt;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class="bi me-2" width="40" height="32" role="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aria-label="Bootstrap"&gt;&lt;use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xlink:href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="#bootstrap"&gt;&lt;/use&gt;&lt;/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&lt;/a&gt;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&lt;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class="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col-12 col-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-auto me-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-auto mb-2 justify-content-center mb-md-0"&gt;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&lt;li&gt;&lt;a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="#" class="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-link px-2 link-secondary"&gt;</a:t>
            </a:r>
            <a:r>
              <a:rPr lang="en-US" dirty="0" smtClean="0"/>
              <a:t>Main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&lt;/a&gt;&lt;/li&gt;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&lt;li&gt;&lt;a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="#" class="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-link px-2 link-dark"&gt;</a:t>
            </a:r>
            <a:r>
              <a:rPr lang="en-US" dirty="0" smtClean="0"/>
              <a:t>Blog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&lt;/a&gt;&lt;/li&gt;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&lt;li&gt;&lt;a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="#" class="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-link px-2 link-dark"&gt;</a:t>
            </a:r>
            <a:r>
              <a:rPr lang="en-US" dirty="0" smtClean="0"/>
              <a:t>About us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&lt;/a&gt;&lt;/li&gt;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&lt;li&gt;&lt;a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="#" class="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-link px-2 link-dark"&gt;</a:t>
            </a:r>
            <a:r>
              <a:rPr lang="en-US" dirty="0" smtClean="0"/>
              <a:t>Contacts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&lt;/a&gt;&lt;/li&gt;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&lt;/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&lt;form class="col-12 col-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-auto mb-3 mb-lg-0 me-lg-3" role="search"&gt;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&lt;input type="search" class="form-control" placeholder="Search..." aria-label="Search"&gt;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&lt;/form&gt;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&lt;div class="dropdown text-end"&gt;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&lt;a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="#" class="d-block link-dark text-decoration-none dropdown-toggle" data-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-toggle="dropdown" aria-expanded="false"&gt;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&lt;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="https://github.com/mdo.png" alt="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mdo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width="32" height="32" class="rounded-circle"&gt;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&lt;/a&gt;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&lt;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class="dropdown-menu text-small"&gt;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&lt;li&gt;&lt;a class="dropdown-item"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="#"&gt;</a:t>
            </a:r>
            <a:r>
              <a:rPr lang="en-US" dirty="0" smtClean="0"/>
              <a:t>New project...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&lt;/a&gt;&lt;/li&gt;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&lt;li&gt;&lt;a class="dropdown-item"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="#"&gt;</a:t>
            </a:r>
            <a:r>
              <a:rPr lang="en-US" dirty="0" smtClean="0"/>
              <a:t>Settings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&lt;/a&gt;&lt;/li&gt;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&lt;li&gt;&lt;a class="dropdown-item"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="#"&gt;</a:t>
            </a:r>
            <a:r>
              <a:rPr lang="en-US" dirty="0" smtClean="0"/>
              <a:t>Profile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&lt;/a&gt;&lt;/li&gt;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&lt;li&gt;&lt;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class="dropdown-divider"&gt;&lt;/li&gt;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&lt;li&gt;&lt;a class="dropdown-item"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="#"&gt;</a:t>
            </a:r>
            <a:r>
              <a:rPr lang="en-US" dirty="0" smtClean="0"/>
              <a:t>Sign out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&lt;/a&gt;&lt;/li&gt;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&lt;/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&lt;/div&gt;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&lt;/div&gt;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&lt;/div&gt;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&lt;/header&gt;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&lt;div class="container"&gt;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&lt;div class="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jumbotron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p-3 p-md-5 text-white rounded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-dark"&gt;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&lt;div class="col-md-6 px-0"&gt;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&lt;h1 class="display-4 font-italic"&gt;</a:t>
            </a:r>
            <a:r>
              <a:rPr lang="en-US" dirty="0" smtClean="0"/>
              <a:t>Title of a longer featured blog post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&lt;/h1&gt;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&lt;p class="lead my-3"&gt;</a:t>
            </a:r>
            <a:r>
              <a:rPr lang="en-US" dirty="0" smtClean="0"/>
              <a:t>Multiple lines of text that form the </a:t>
            </a:r>
            <a:r>
              <a:rPr lang="en-US" dirty="0" err="1" smtClean="0"/>
              <a:t>lede</a:t>
            </a:r>
            <a:r>
              <a:rPr lang="en-US" dirty="0" smtClean="0"/>
              <a:t>, informing new readers quickly and efficiently about what's most interesting in this post's contents.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&lt;/p&gt;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&lt;p class="lead mb-0"&gt;&lt;a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="#" class="text-white font-weight-bold"&gt;</a:t>
            </a:r>
            <a:r>
              <a:rPr lang="en-US" dirty="0" smtClean="0"/>
              <a:t>Continue reading...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&lt;/a&gt;&lt;/p&gt;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&lt;/div&gt;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&lt;/div&gt;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&lt;div class="row mb-2"&gt;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&lt;div class="col-md-6"&gt;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&lt;div class="card flex-md-row mb-4 box-shadow h-md-250"&gt;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&lt;div class="card-body d-flex flex-column align-items-start"&gt;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&lt;strong class="d-inline-block mb-2 text-primary"&gt;</a:t>
            </a:r>
            <a:r>
              <a:rPr lang="en-US" dirty="0" smtClean="0"/>
              <a:t>World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&lt;/strong&gt;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&lt;h3 class="mb-0"&gt;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  &lt;a class="text-dark"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="#"&gt;</a:t>
            </a:r>
            <a:r>
              <a:rPr lang="en-US" dirty="0" smtClean="0"/>
              <a:t>Featured post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&lt;/a&gt;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&lt;/h3&gt;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&lt;div class="mb-1 text-muted"&gt;</a:t>
            </a:r>
            <a:r>
              <a:rPr lang="en-US" dirty="0" smtClean="0"/>
              <a:t>Nov 12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&lt;/div&gt;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&lt;p class="card-text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-auto"&gt;</a:t>
            </a:r>
            <a:r>
              <a:rPr lang="en-US" dirty="0" smtClean="0"/>
              <a:t>This is a wider card with supporting text below as a natural lead-in to additional content.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&lt;/p&gt;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&lt;a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="#"&gt;</a:t>
            </a:r>
            <a:r>
              <a:rPr lang="en-US" dirty="0" smtClean="0"/>
              <a:t>Continue reading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&lt;/a&gt;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&lt;/div&gt;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&lt;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class="card-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-right flex-auto d-none d-md-block" data-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="holder.js/200x250?theme=thumb" alt="Thumbnail [200x250]" style="width</a:t>
            </a:r>
            <a:r>
              <a:rPr lang="en-US" dirty="0" smtClean="0"/>
              <a:t>: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200px; height</a:t>
            </a:r>
            <a:r>
              <a:rPr lang="en-US" dirty="0" smtClean="0"/>
              <a:t>: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250px;"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data:image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svg+xml;charset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UTF-8,%3Csvg%20width%3D%22200%22%20height%3D%22250%22%20xmlns%3D%22http%3A%2F%2Fwww.w3.org%2F2000%2Fsvg%22%20viewBox%3D%220%200%20200%20250%22%20preserveAspectRatio%3D%22none%22%3E%3Cdefs%3E%3Cstyle%20type%3D%22text%2Fcss%22%3E%23holder_1869eb755b5%20text%20%7B%20fill%3A%23eceeef%3Bfont-weight%3Abold%3Bfont-family%3AArial%2C%20Helvetica%2C%20Open%20Sans%2C%20sans-serif%2C%20monospace%3Bfont-size%3A13pt%20%7D%20%3C%2Fstyle%3E%3C%2Fdefs%3E%3Cg%20id%3D%22holder_1869eb755b5%22%3E%3Crect%20width%3D%22200%22%20height%3D%22250%22%20fill%3D%22%2355595c%22%3E%3C%2Frect%3E%3Cg%3E%3Ctext%20x%3D%2256.1953125%22%20y%3D%22131%22%3EThumbnail%3C%2Ftext%3E%3C%2Fg%3E%3C%2Fg%3E%3C%2Fsvg%3E" data-holder-rendered="true"&gt;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&lt;/div&gt;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&lt;/div&gt;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&lt;div class="col-md-6"&gt;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&lt;div class="card flex-md-row mb-4 box-shadow h-md-250"&gt;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&lt;div class="card-body d-flex flex-column align-items-start"&gt;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&lt;strong class="d-inline-block mb-2 text-success"&gt;</a:t>
            </a:r>
            <a:r>
              <a:rPr lang="en-US" dirty="0" smtClean="0"/>
              <a:t>Design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&lt;/strong&gt;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&lt;h3 class="mb-0"&gt;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  &lt;a class="text-dark"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="#"&gt;</a:t>
            </a:r>
            <a:r>
              <a:rPr lang="en-US" dirty="0" smtClean="0"/>
              <a:t>Post title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&lt;/a&gt;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&lt;/h3&gt;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&lt;div class="mb-1 text-muted"&gt;</a:t>
            </a:r>
            <a:r>
              <a:rPr lang="en-US" dirty="0" smtClean="0"/>
              <a:t>Nov 11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&lt;/div&gt;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&lt;p class="card-text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-auto"&gt;</a:t>
            </a:r>
            <a:r>
              <a:rPr lang="en-US" dirty="0" smtClean="0"/>
              <a:t>This is a wider card with supporting text below as a natural lead-in to additional content.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&lt;/p&gt;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&lt;a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="#"&gt;</a:t>
            </a:r>
            <a:r>
              <a:rPr lang="en-US" dirty="0" smtClean="0"/>
              <a:t>Continue reading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&lt;/a&gt;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&lt;/div&gt;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&lt;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class="card-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-right flex-auto d-none d-md-block" data-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="holder.js/200x250?theme=thumb" alt="Thumbnail [200x250]"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data:image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svg+xml;charset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UTF-8,%3Csvg%20width%3D%22200%22%20height%3D%22250%22%20xmlns%3D%22http%3A%2F%2Fwww.w3.org%2F2000%2Fsvg%22%20viewBox%3D%220%200%20200%20250%22%20preserveAspectRatio%3D%22none%22%3E%3Cdefs%3E%3Cstyle%20type%3D%22text%2Fcss%22%3E%23holder_1869eb755b7%20text%20%7B%20fill%3A%23eceeef%3Bfont-weight%3Abold%3Bfont-family%3AArial%2C%20Helvetica%2C%20Open%20Sans%2C%20sans-serif%2C%20monospace%3Bfont-size%3A13pt%20%7D%20%3C%2Fstyle%3E%3C%2Fdefs%3E%3Cg%20id%3D%22holder_1869eb755b7%22%3E%3Crect%20width%3D%22200%22%20height%3D%22250%22%20fill%3D%22%2355595c%22%3E%3C%2Frect%3E%3Cg%3E%3Ctext%20x%3D%2256.1953125%22%20y%3D%22131%22%3EThumbnail%3C%2Ftext%3E%3C%2Fg%3E%3C%2Fg%3E%3C%2Fsvg%3E" data-holder-rendered="true" style="width</a:t>
            </a:r>
            <a:r>
              <a:rPr lang="en-US" dirty="0" smtClean="0"/>
              <a:t>: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200px; height</a:t>
            </a:r>
            <a:r>
              <a:rPr lang="en-US" dirty="0" smtClean="0"/>
              <a:t>: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250px;"&gt;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&lt;/div&gt;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&lt;/div&gt;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&lt;/div&gt;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&lt;/div&gt;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&lt;footer class="footer"&gt;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&lt;div class="container"&gt;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&lt;span class="text-muted"&gt;</a:t>
            </a:r>
            <a:r>
              <a:rPr lang="en-US" dirty="0" smtClean="0"/>
              <a:t>Place sticky footer content here.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&lt;/span&gt;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&lt;/div&gt;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&lt;/footer&gt;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&lt;/body&gt;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&lt;/html&gt;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4396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 </a:t>
            </a:r>
            <a:r>
              <a:rPr lang="en-US" dirty="0" err="1" smtClean="0"/>
              <a:t>com.itstep.ItStepBlog.Controllers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-US" dirty="0" err="1" smtClean="0"/>
              <a:t>ch.qos.logback.core.model.Model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-US" dirty="0" err="1" smtClean="0"/>
              <a:t>org.springframework.stereotype.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-US" dirty="0" err="1" smtClean="0"/>
              <a:t>org.springframework.web.bind.annotation.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GetMapping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@Controller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class </a:t>
            </a:r>
            <a:r>
              <a:rPr lang="en-US" dirty="0" err="1" smtClean="0"/>
              <a:t>BlogController</a:t>
            </a:r>
            <a:r>
              <a:rPr lang="en-US" dirty="0" smtClean="0"/>
              <a:t> {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GetMapping</a:t>
            </a:r>
            <a:r>
              <a:rPr lang="en-US" dirty="0" smtClean="0"/>
              <a:t>(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"/blog"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</a:t>
            </a:r>
            <a:r>
              <a:rPr lang="en-US" dirty="0" smtClean="0"/>
              <a:t>String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blogMain</a:t>
            </a:r>
            <a:r>
              <a:rPr lang="en-US" dirty="0" smtClean="0"/>
              <a:t>(Model model)</a:t>
            </a:r>
            <a:br>
              <a:rPr lang="en-US" dirty="0" smtClean="0"/>
            </a:br>
            <a:r>
              <a:rPr lang="en-US" dirty="0" smtClean="0"/>
              <a:t>    {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blogMain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dirty="0" smtClean="0"/>
              <a:t>}</a:t>
            </a:r>
            <a:br>
              <a:rPr lang="en-US" dirty="0" smtClean="0"/>
            </a:br>
            <a:r>
              <a:rPr lang="en-US" dirty="0" smtClean="0"/>
              <a:t>}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89772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&lt;!DOCTYPE html&gt;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&lt;html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xmlns:th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="http://www.thymeleaf.org"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&lt;head&gt;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&lt;meta charset="UTF-8"&gt;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&lt;title&gt;</a:t>
            </a:r>
            <a:r>
              <a:rPr lang="en-US" dirty="0" smtClean="0"/>
              <a:t>Blog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&lt;/title&gt;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&lt;/head&gt;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&lt;body&gt;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&lt;header class="p-3 mb-3 border-bottom"&gt;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&lt;div class="container"&gt;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&lt;div class="d-flex flex-wrap align-items-center justify-content-center justify-content-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-start"&gt;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&lt;a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="/" class="d-flex align-items-center mb-2 mb-lg-0 text-dark text-decoration-none"&gt;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&lt;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class="bi me-2" width="40" height="32" role="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aria-label="Bootstrap"&gt;&lt;use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xlink:href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="#bootstrap"&gt;&lt;/use&gt;&lt;/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&lt;/a&gt;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&lt;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class="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col-12 col-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-auto me-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-auto mb-2 justify-content-center mb-md-0"&gt;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&lt;li&gt;&lt;a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="#" class="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-link px-2 link-secondary"&gt;</a:t>
            </a:r>
            <a:r>
              <a:rPr lang="en-US" dirty="0" smtClean="0"/>
              <a:t>Main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&lt;/a&gt;&lt;/li&gt;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&lt;li&gt;&lt;a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="#" class="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-link px-2 link-dark"&gt;</a:t>
            </a:r>
            <a:r>
              <a:rPr lang="en-US" dirty="0" smtClean="0"/>
              <a:t>Blog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&lt;/a&gt;&lt;/li&gt;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&lt;li&gt;&lt;a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="#" class="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-link px-2 link-dark"&gt;</a:t>
            </a:r>
            <a:r>
              <a:rPr lang="en-US" dirty="0" smtClean="0"/>
              <a:t>About us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&lt;/a&gt;&lt;/li&gt;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&lt;li&gt;&lt;a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="#" class="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-link px-2 link-dark"&gt;</a:t>
            </a:r>
            <a:r>
              <a:rPr lang="en-US" dirty="0" smtClean="0"/>
              <a:t>Contacts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&lt;/a&gt;&lt;/li&gt;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&lt;/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&lt;form class="col-12 col-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-auto mb-3 mb-lg-0 me-lg-3" role="search"&gt;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&lt;input type="search" class="form-control" placeholder="Search..." aria-label="Search"&gt;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&lt;/form&gt;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&lt;div class="dropdown text-end"&gt;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&lt;a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="#" class="d-block link-dark text-decoration-none dropdown-toggle" data-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-toggle="dropdown" aria-expanded="false"&gt;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&lt;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="https://github.com/mdo.png" alt="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mdo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width="32" height="32" class="rounded-circle"&gt;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&lt;/a&gt;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&lt;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class="dropdown-menu text-small"&gt;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&lt;li&gt;&lt;a class="dropdown-item"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="#"&gt;</a:t>
            </a:r>
            <a:r>
              <a:rPr lang="en-US" dirty="0" smtClean="0"/>
              <a:t>New project...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&lt;/a&gt;&lt;/li&gt;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&lt;li&gt;&lt;a class="dropdown-item"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="#"&gt;</a:t>
            </a:r>
            <a:r>
              <a:rPr lang="en-US" dirty="0" smtClean="0"/>
              <a:t>Settings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&lt;/a&gt;&lt;/li&gt;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&lt;li&gt;&lt;a class="dropdown-item"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="#"&gt;</a:t>
            </a:r>
            <a:r>
              <a:rPr lang="en-US" dirty="0" smtClean="0"/>
              <a:t>Profile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&lt;/a&gt;&lt;/li&gt;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&lt;li&gt;&lt;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class="dropdown-divider"&gt;&lt;/li&gt;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&lt;li&gt;&lt;a class="dropdown-item"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="#"&gt;</a:t>
            </a:r>
            <a:r>
              <a:rPr lang="en-US" dirty="0" smtClean="0"/>
              <a:t>Sign out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&lt;/a&gt;&lt;/li&gt;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&lt;/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&lt;/div&gt;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&lt;/div&gt;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&lt;/div&gt;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&lt;/header&gt;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&lt;div class="container mt-5"&gt;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&lt;h3&gt;</a:t>
            </a:r>
            <a:r>
              <a:rPr lang="en-US" dirty="0" smtClean="0"/>
              <a:t>Blog Page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&lt;/h3&gt;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&lt;/div&gt;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&lt;footer class="footer"&gt;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&lt;div class="container"&gt;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&lt;span class="text-muted"&gt;</a:t>
            </a:r>
            <a:r>
              <a:rPr lang="en-US" dirty="0" smtClean="0"/>
              <a:t>Place sticky footer content here.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&lt;/span&gt;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&lt;/div&gt;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&lt;/footer&gt;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&lt;/body&gt;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&lt;/html&gt;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33645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9823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&lt;!DOCTYPE html&gt;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&lt;html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xmlns:th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="http://www.thymeleaf.org"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&lt;head&gt;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&lt;meta charset="UTF-8"&gt;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&lt;title&gt;</a:t>
            </a:r>
            <a:r>
              <a:rPr lang="en-US" dirty="0" smtClean="0"/>
              <a:t>Blog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&lt;/title&gt;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&lt;/head&gt;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&lt;body&gt;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&lt;header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th:insert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="sections/header :: header"&gt;&lt;/header&gt;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&lt;div class="container mt-5"&gt;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&lt;h3&gt;</a:t>
            </a:r>
            <a:r>
              <a:rPr lang="en-US" dirty="0" smtClean="0"/>
              <a:t>Blog Page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&lt;/h3&gt;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&lt;/div&gt;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&lt;footer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th:insert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="sections/footer :: footer"&gt;&lt;/footer&gt;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&lt;/body&gt;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&lt;/html&gt;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95351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package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com.itstep.ItStepBlog.Controllers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org.springframework.stereotype.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Controller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org.springframework.ui.Model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org.springframework.web.bind.annotation.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GetMapping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org.springframework.web.bind.annotation.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RequestParam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@Controller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MainController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GetMapping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"/"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home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RequestParam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(name=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"name"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required=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false,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defaultValue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"Hello, World"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String name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 model)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model.addAttribute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"name"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name)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return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"home"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GetMapping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"/about"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about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(String name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 model)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"about"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GetMapping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"/contacts"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contacts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(String name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 model)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"contacts"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27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21272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&lt;!DOCTYPE html&gt;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&lt;html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xmlns:th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="http://www.thymeleaf.org"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&lt;head&gt;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&lt;meta charset="UTF-8"&gt;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&lt;title&gt;</a:t>
            </a:r>
            <a:r>
              <a:rPr lang="en-US" dirty="0" smtClean="0"/>
              <a:t>Blog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&lt;/title&gt;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&lt;link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="https://cdn.jsdelivr.net/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/bootstrap@5.3.0-alpha1/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/bootstrap.min.css"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="stylesheet" integrity="sha384-GLhlTQ8iRABdZLl6O3oVMWSktQOp6b7In1Zl3/Jr59b6EGGoI1aFkw7cmDA6j6gD"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crossorigin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="anonymous"&gt;&lt;/head&gt;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&lt;/head&gt;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&lt;body&gt;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&lt;header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th:insert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="sections/header :: header"&gt;&lt;/header&gt;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&lt;div class="container mt-5"&gt;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&lt;h3&gt;</a:t>
            </a:r>
            <a:r>
              <a:rPr lang="en-US" dirty="0" smtClean="0"/>
              <a:t>Blog Page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&lt;/h3&gt;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&lt;/div&gt;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&lt;footer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th:insert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="sections/footer :: footer"&gt;&lt;/footer&gt;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&lt;/body&gt;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&lt;/html&gt;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28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14386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https://mvnrepository.com/artifact/org.springframework.boot/spring-boot-starter-data-jpa/3.0.3</a:t>
            </a:r>
          </a:p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&lt;?xml version="1.0" encoding="UTF-8"?&gt;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&lt;project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="http://maven.apache.org/POM/4.0.0"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xmlns:xsi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="http://www.w3.org/2001/XMLSchema-instance"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xsi:schemaLocation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="http://maven.apache.org/POM/4.0.0 https://maven.apache.org/xsd/maven-4.0.0.xsd"&gt;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&lt;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modelVersion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dirty="0" smtClean="0"/>
              <a:t>4.0.0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modelVersion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&lt;parent&gt;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&lt;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dirty="0" err="1" smtClean="0"/>
              <a:t>org.springframework.boot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&lt;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artifactId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dirty="0" smtClean="0"/>
              <a:t>spring-boot-starter-parent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artifactId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&lt;version&gt;</a:t>
            </a:r>
            <a:r>
              <a:rPr lang="en-US" dirty="0" smtClean="0"/>
              <a:t>3.0.3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&lt;/version&gt;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&lt;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relativePath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/&gt; &lt;!-- lookup parent from repository --&gt;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&lt;/parent&gt;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&lt;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dirty="0" err="1" smtClean="0"/>
              <a:t>com.itstep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&lt;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artifactId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dirty="0" err="1" smtClean="0"/>
              <a:t>ItStepBlog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artifactId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&lt;version&gt;</a:t>
            </a:r>
            <a:r>
              <a:rPr lang="en-US" dirty="0" smtClean="0"/>
              <a:t>0.0.1-SNAPSHOT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&lt;/version&gt;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&lt;name&gt;</a:t>
            </a:r>
            <a:r>
              <a:rPr lang="en-US" dirty="0" err="1" smtClean="0"/>
              <a:t>ItStepBlog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&lt;/name&gt;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&lt;description&gt;</a:t>
            </a:r>
            <a:r>
              <a:rPr lang="en-US" dirty="0" smtClean="0"/>
              <a:t>Demo project for Spring Boot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&lt;/description&gt;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&lt;properties&gt;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&lt;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java.version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dirty="0" smtClean="0"/>
              <a:t>8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java.version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&lt;/properties&gt;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&lt;dependencies&gt;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&lt;dependency&gt;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&lt;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dirty="0" err="1" smtClean="0"/>
              <a:t>org.springframework.boot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&lt;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artifactId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dirty="0" smtClean="0"/>
              <a:t>spring-boot-starter-</a:t>
            </a:r>
            <a:r>
              <a:rPr lang="en-US" dirty="0" err="1" smtClean="0"/>
              <a:t>thymeleaf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artifactId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&lt;/dependency&gt;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&lt;dependency&gt;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&lt;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dirty="0" err="1" smtClean="0"/>
              <a:t>org.springframework.boot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&lt;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artifactId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dirty="0" smtClean="0"/>
              <a:t>spring-boot-starter-web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artifactId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&lt;/dependency&gt;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&lt;dependency&gt;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&lt;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dirty="0" err="1" smtClean="0"/>
              <a:t>org.springframework.boot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&lt;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artifactId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dirty="0" smtClean="0"/>
              <a:t>spring-boot-</a:t>
            </a:r>
            <a:r>
              <a:rPr lang="en-US" dirty="0" err="1" smtClean="0"/>
              <a:t>devtools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artifactId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&lt;scope&gt;</a:t>
            </a:r>
            <a:r>
              <a:rPr lang="en-US" dirty="0" smtClean="0"/>
              <a:t>runtime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&lt;/scope&gt;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&lt;optional&gt;</a:t>
            </a:r>
            <a:r>
              <a:rPr lang="en-US" dirty="0" smtClean="0"/>
              <a:t>true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&lt;/optional&gt;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&lt;/dependency&gt;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&lt;dependency&gt;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&lt;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dirty="0" err="1" smtClean="0"/>
              <a:t>org.springframework.boot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&lt;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artifactId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dirty="0" smtClean="0"/>
              <a:t>spring-boot-starter-test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artifactId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&lt;version&gt;</a:t>
            </a:r>
            <a:r>
              <a:rPr lang="en-US" dirty="0" smtClean="0"/>
              <a:t>3.0.3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&lt;/version&gt;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&lt;scope&gt;</a:t>
            </a:r>
            <a:r>
              <a:rPr lang="en-US" dirty="0" smtClean="0"/>
              <a:t>test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&lt;/scope&gt;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&lt;/dependency&gt;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&lt;dependency&gt;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&lt;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dirty="0" err="1" smtClean="0"/>
              <a:t>org.springframework.boot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&lt;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artifactId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dirty="0" smtClean="0"/>
              <a:t>spring-boot-starter-data-</a:t>
            </a:r>
            <a:r>
              <a:rPr lang="en-US" dirty="0" err="1" smtClean="0"/>
              <a:t>jpa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artifactId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&lt;/dependency&gt;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&lt;dependency&gt;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&lt;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dirty="0" err="1" smtClean="0"/>
              <a:t>org.postgresql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&lt;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artifactId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dirty="0" err="1" smtClean="0"/>
              <a:t>postgresql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artifactId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&lt;scope&gt;</a:t>
            </a:r>
            <a:r>
              <a:rPr lang="en-US" dirty="0" smtClean="0"/>
              <a:t>runtime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&lt;/scope&gt;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&lt;/dependency&gt;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&lt;!-- https://mvnrepository.com/artifact/org.springframework.boot/spring-boot-maven-plugin --&gt;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&lt;/dependencies&gt;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&lt;build&gt;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&lt;plugins&gt;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&lt;plugin&gt;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&lt;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dirty="0" err="1" smtClean="0"/>
              <a:t>org.springframework.boot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&lt;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artifactId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dirty="0" smtClean="0"/>
              <a:t>spring-boot-maven-plugin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artifactId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&lt;/plugin&gt;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&lt;/plugins&gt;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&lt;/build&gt;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&lt;/project&gt;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4495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00609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30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40612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31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241127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32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78255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 </a:t>
            </a:r>
            <a:r>
              <a:rPr lang="en-US" dirty="0" err="1" smtClean="0"/>
              <a:t>com.itstep.ItStepBlog.Models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-US" dirty="0" err="1" smtClean="0"/>
              <a:t>jakarta.persistence.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-US" dirty="0" err="1" smtClean="0"/>
              <a:t>jakarta.persistence.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GeneratedValue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-US" dirty="0" err="1" smtClean="0"/>
              <a:t>jakarta.persistence.GenerationType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-US" dirty="0" err="1" smtClean="0"/>
              <a:t>jakarta.persistence.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-US" dirty="0" err="1" smtClean="0"/>
              <a:t>java.time.LocalDate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@Entity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class </a:t>
            </a:r>
            <a:r>
              <a:rPr lang="en-US" dirty="0" smtClean="0"/>
              <a:t>Post {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@Id 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javax.persistence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@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GeneratedValue</a:t>
            </a:r>
            <a:r>
              <a:rPr lang="en-US" dirty="0" smtClean="0"/>
              <a:t>(strategy = </a:t>
            </a:r>
            <a:r>
              <a:rPr lang="en-US" dirty="0" err="1" smtClean="0"/>
              <a:t>GenerationType.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private </a:t>
            </a:r>
            <a:r>
              <a:rPr lang="en-US" dirty="0" smtClean="0"/>
              <a:t>Long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private </a:t>
            </a:r>
            <a:r>
              <a:rPr lang="en-US" dirty="0" smtClean="0"/>
              <a:t>String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title;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private </a:t>
            </a:r>
            <a:r>
              <a:rPr lang="en-US" dirty="0" smtClean="0"/>
              <a:t>String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private </a:t>
            </a:r>
            <a:r>
              <a:rPr lang="en-US" dirty="0" smtClean="0"/>
              <a:t>String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fullText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private </a:t>
            </a:r>
            <a:r>
              <a:rPr lang="en-US" dirty="0" err="1" smtClean="0"/>
              <a:t>LocalDate</a:t>
            </a:r>
            <a:r>
              <a:rPr lang="en-US" dirty="0" smtClean="0"/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private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comments </a:t>
            </a:r>
            <a:r>
              <a:rPr lang="en-US" dirty="0" smtClean="0"/>
              <a:t>=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public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getComments</a:t>
            </a:r>
            <a:r>
              <a:rPr lang="en-US" dirty="0" smtClean="0"/>
              <a:t>() {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comments;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dirty="0" smtClean="0"/>
              <a:t>}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void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setComments</a:t>
            </a:r>
            <a:r>
              <a:rPr lang="en-US" dirty="0" smtClean="0"/>
              <a:t>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 smtClean="0"/>
              <a:t>comments) {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dirty="0" err="1" smtClean="0"/>
              <a:t>.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comments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 smtClean="0"/>
              <a:t>= comments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dirty="0" smtClean="0"/>
              <a:t>}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Post</a:t>
            </a:r>
            <a:r>
              <a:rPr lang="en-US" dirty="0" smtClean="0"/>
              <a:t>(String text) {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fullText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 smtClean="0"/>
              <a:t>= text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time </a:t>
            </a:r>
            <a:r>
              <a:rPr lang="en-US" dirty="0" smtClean="0"/>
              <a:t>= </a:t>
            </a:r>
            <a:r>
              <a:rPr lang="en-US" dirty="0" err="1" smtClean="0"/>
              <a:t>LocalDate.</a:t>
            </a:r>
            <a:r>
              <a:rPr lang="en-US" i="1" dirty="0" err="1" smtClean="0">
                <a:effectLst/>
              </a:rPr>
              <a:t>now</a:t>
            </a:r>
            <a:r>
              <a:rPr lang="en-US" dirty="0" smtClean="0"/>
              <a:t>()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dirty="0" smtClean="0"/>
              <a:t>}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Post</a:t>
            </a:r>
            <a:r>
              <a:rPr lang="en-US" dirty="0" smtClean="0"/>
              <a:t>(){}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</a:t>
            </a:r>
            <a:r>
              <a:rPr lang="en-US" dirty="0" smtClean="0"/>
              <a:t>Long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getId</a:t>
            </a:r>
            <a:r>
              <a:rPr lang="en-US" dirty="0" smtClean="0"/>
              <a:t>() {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id;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dirty="0" smtClean="0"/>
              <a:t>}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void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setId</a:t>
            </a:r>
            <a:r>
              <a:rPr lang="en-US" dirty="0" smtClean="0"/>
              <a:t>(Long id) {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dirty="0" smtClean="0"/>
              <a:t>.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 </a:t>
            </a:r>
            <a:r>
              <a:rPr lang="en-US" dirty="0" smtClean="0"/>
              <a:t>= 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dirty="0" smtClean="0"/>
              <a:t>}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</a:t>
            </a:r>
            <a:r>
              <a:rPr lang="en-US" dirty="0" err="1" smtClean="0"/>
              <a:t>LocalDate</a:t>
            </a:r>
            <a:r>
              <a:rPr lang="en-US" dirty="0" smtClean="0"/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getTime</a:t>
            </a:r>
            <a:r>
              <a:rPr lang="en-US" dirty="0" smtClean="0"/>
              <a:t>() {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time;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dirty="0" smtClean="0"/>
              <a:t>}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void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setTime</a:t>
            </a:r>
            <a:r>
              <a:rPr lang="en-US" dirty="0" smtClean="0"/>
              <a:t>() {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dirty="0" err="1" smtClean="0"/>
              <a:t>.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 smtClean="0"/>
              <a:t>= </a:t>
            </a:r>
            <a:r>
              <a:rPr lang="en-US" dirty="0" err="1" smtClean="0"/>
              <a:t>LocalDate.</a:t>
            </a:r>
            <a:r>
              <a:rPr lang="en-US" i="1" dirty="0" err="1" smtClean="0">
                <a:effectLst/>
              </a:rPr>
              <a:t>now</a:t>
            </a:r>
            <a:r>
              <a:rPr lang="en-US" dirty="0" smtClean="0"/>
              <a:t>()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dirty="0" smtClean="0"/>
              <a:t>}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</a:t>
            </a:r>
            <a:r>
              <a:rPr lang="en-US" dirty="0" smtClean="0"/>
              <a:t>String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getTitle</a:t>
            </a:r>
            <a:r>
              <a:rPr lang="en-US" dirty="0" smtClean="0"/>
              <a:t>() {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title;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dirty="0" smtClean="0"/>
              <a:t>}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void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setTitle</a:t>
            </a:r>
            <a:r>
              <a:rPr lang="en-US" dirty="0" smtClean="0"/>
              <a:t>(String title) {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dirty="0" err="1" smtClean="0"/>
              <a:t>.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 smtClean="0"/>
              <a:t>= title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dirty="0" smtClean="0"/>
              <a:t>}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</a:t>
            </a:r>
            <a:r>
              <a:rPr lang="en-US" dirty="0" smtClean="0"/>
              <a:t>String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getAnons</a:t>
            </a:r>
            <a:r>
              <a:rPr lang="en-US" dirty="0" smtClean="0"/>
              <a:t>() {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dirty="0" smtClean="0"/>
              <a:t>}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void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setAnons</a:t>
            </a:r>
            <a:r>
              <a:rPr lang="en-US" dirty="0" smtClean="0"/>
              <a:t>(String </a:t>
            </a:r>
            <a:r>
              <a:rPr lang="en-US" dirty="0" err="1" smtClean="0"/>
              <a:t>anons</a:t>
            </a:r>
            <a:r>
              <a:rPr lang="en-US" dirty="0" smtClean="0"/>
              <a:t>) {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dirty="0" err="1" smtClean="0"/>
              <a:t>.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 smtClean="0"/>
              <a:t>= </a:t>
            </a:r>
            <a:r>
              <a:rPr lang="en-US" dirty="0" err="1" smtClean="0"/>
              <a:t>anons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dirty="0" smtClean="0"/>
              <a:t>}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</a:t>
            </a:r>
            <a:r>
              <a:rPr lang="en-US" dirty="0" smtClean="0"/>
              <a:t>String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getFullText</a:t>
            </a:r>
            <a:r>
              <a:rPr lang="en-US" dirty="0" smtClean="0"/>
              <a:t>() {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fullText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dirty="0" smtClean="0"/>
              <a:t>}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void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setFullText</a:t>
            </a:r>
            <a:r>
              <a:rPr lang="en-US" dirty="0" smtClean="0"/>
              <a:t>(String </a:t>
            </a:r>
            <a:r>
              <a:rPr lang="en-US" dirty="0" err="1" smtClean="0"/>
              <a:t>fullText</a:t>
            </a:r>
            <a:r>
              <a:rPr lang="en-US" dirty="0" smtClean="0"/>
              <a:t>) {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dirty="0" err="1" smtClean="0"/>
              <a:t>.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fullText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 smtClean="0"/>
              <a:t>= </a:t>
            </a:r>
            <a:r>
              <a:rPr lang="en-US" dirty="0" err="1" smtClean="0"/>
              <a:t>fullText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dirty="0" smtClean="0"/>
              <a:t>}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void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setTime</a:t>
            </a:r>
            <a:r>
              <a:rPr lang="en-US" dirty="0" smtClean="0"/>
              <a:t>(</a:t>
            </a:r>
            <a:r>
              <a:rPr lang="en-US" dirty="0" err="1" smtClean="0"/>
              <a:t>LocalDate</a:t>
            </a:r>
            <a:r>
              <a:rPr lang="en-US" dirty="0" smtClean="0"/>
              <a:t> time) {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dirty="0" err="1" smtClean="0"/>
              <a:t>.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 smtClean="0"/>
              <a:t>= time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dirty="0" smtClean="0"/>
              <a:t>}</a:t>
            </a:r>
            <a:br>
              <a:rPr lang="en-US" dirty="0" smtClean="0"/>
            </a:b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33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1469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26739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35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8754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36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23745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&lt;!DOCTYPE html&gt;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&lt;html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xmlns:th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="http://www.thymeleaf.org"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&lt;head&gt;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&lt;meta charset="UTF-8"&gt;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&lt;title&gt;</a:t>
            </a:r>
            <a:r>
              <a:rPr lang="en-US" dirty="0" smtClean="0"/>
              <a:t>Blog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&lt;/title&gt;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&lt;link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="https://cdn.jsdelivr.net/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/bootstrap@5.3.0-alpha1/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/bootstrap.min.css"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="stylesheet" integrity="sha384-GLhlTQ8iRABdZLl6O3oVMWSktQOp6b7In1Zl3/Jr59b6EGGoI1aFkw7cmDA6j6gD"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crossorigin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="anonymous"&gt;&lt;/head&gt;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&lt;/head&gt;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&lt;body&gt;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&lt;header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th:insert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="sections/header :: header"&gt;&lt;/header&gt;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&lt;div class="container mt-5"&gt;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&lt;h3&gt;</a:t>
            </a:r>
            <a:r>
              <a:rPr lang="en-US" dirty="0" smtClean="0"/>
              <a:t>Blog Page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&lt;/h3&gt;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&lt;div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th:each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="el : ${posts}" class="alert alert-info mt-3"&gt;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&lt;h2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th:text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="${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el.title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}"&gt;&lt;/h2&gt;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&lt;p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th:text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="${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el.anons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}"&gt;&lt;/p&gt;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&lt;a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th:href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="'/blog/'+${el.id}"&gt;</a:t>
            </a:r>
            <a:r>
              <a:rPr lang="en-US" dirty="0" smtClean="0"/>
              <a:t>More info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&lt;/a&gt;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&lt;/div&gt;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&lt;/div&gt;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&lt;footer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th:insert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="sections/footer :: footer"&gt;&lt;/footer&gt;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&lt;/body&gt;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&lt;/html&gt;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37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9634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38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30868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39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6540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22457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&lt;!DOCTYPE html&gt;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&lt;html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&lt;head&gt;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&lt;meta charset="UTF-8"&gt;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&lt;title&gt;</a:t>
            </a:r>
            <a:r>
              <a:rPr lang="en-US" dirty="0" smtClean="0"/>
              <a:t>Title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&lt;/title&gt;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&lt;link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="https://cdn.jsdelivr.net/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/bootstrap@5.3.0-alpha1/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/bootstrap.min.css"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="stylesheet" integrity="sha384-GLhlTQ8iRABdZLl6O3oVMWSktQOp6b7In1Zl3/Jr59b6EGGoI1aFkw7cmDA6j6gD"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crossorigin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="anonymous"&gt;&lt;/head&gt;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&lt;/head&gt;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&lt;body&gt;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&lt;header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th:insert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="sections/header :: header"&gt;&lt;/header&gt;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&lt;form method="post" action="/blog/new"&gt;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&lt;div class="form-group"&gt;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&lt;label for="title"&gt;</a:t>
            </a:r>
            <a:r>
              <a:rPr lang="en-US" dirty="0" smtClean="0"/>
              <a:t>Title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&lt;/label&gt;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&lt;input type="text" class="form-control" id="title" name="title" placeholder="Enter title"&gt;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&lt;/div&gt;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&lt;div class="form-group"&gt;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&lt;label for="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"&gt;</a:t>
            </a:r>
            <a:r>
              <a:rPr lang="en-US" dirty="0" smtClean="0"/>
              <a:t>Password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&lt;/label&gt;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&lt;input type="text" class="form-control" id="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name="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placeholder="Enter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&lt;/div&gt;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&lt;div class="form-group"&gt;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&lt;label for="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fullText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"&gt;</a:t>
            </a:r>
            <a:r>
              <a:rPr lang="en-US" dirty="0" smtClean="0"/>
              <a:t>Text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&lt;/label&gt;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&lt;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textarea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class="form-control" id="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fullText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name="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fullText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rows="3"&gt;&lt;/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textarea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&lt;/div&gt;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&lt;button type="submit" class="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-primary"&gt;</a:t>
            </a:r>
            <a:r>
              <a:rPr lang="en-US" dirty="0" smtClean="0"/>
              <a:t>Submit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&lt;/button&gt;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&lt;/form&gt;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&lt;header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th:insert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="sections/footer :: footer"&gt;&lt;/header&gt;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&lt;/body&gt;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&lt;/html&gt;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40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30405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41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75023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42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92882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43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26844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44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21142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45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67286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46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12629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47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0647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6759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3367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6881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8458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327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A680347-8CB2-4BC6-9CD2-ABDD556782DE}" type="datetime1">
              <a:rPr lang="ru-RU" smtClean="0"/>
              <a:pPr/>
              <a:t>12.03.2023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9032FF7-F906-4C17-885C-6356C5B13C33}" type="datetime1">
              <a:rPr lang="ru-RU" smtClean="0"/>
              <a:pPr/>
              <a:t>12.03.2023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E08C5DC-7690-41E4-921F-0CCD86F95B69}" type="datetime1">
              <a:rPr lang="ru-RU" smtClean="0"/>
              <a:pPr/>
              <a:t>12.03.2023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175A814-E90F-481F-9D66-10F3829730B9}" type="datetime1">
              <a:rPr lang="ru-RU" smtClean="0"/>
              <a:pPr/>
              <a:t>12.03.2023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ru-RU" dirty="0"/>
              <a:t>​</a:t>
            </a:r>
            <a:fld id="{37209019-E585-49FC-B62B-4F8E88B75BBF}" type="datetime1">
              <a:rPr lang="ru-RU" smtClean="0"/>
              <a:pPr/>
              <a:t>12.03.2023</a:t>
            </a:fld>
            <a:r>
              <a:rPr lang="ru-RU" dirty="0"/>
              <a:t>​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9553319-FCD4-4339-95E3-CA608CFF30E2}" type="datetime1">
              <a:rPr lang="ru-RU" smtClean="0"/>
              <a:pPr/>
              <a:t>12.03.2023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EE4BD36-0D92-42E0-A6BC-3DE49444FD88}" type="datetime1">
              <a:rPr lang="ru-RU" smtClean="0"/>
              <a:pPr/>
              <a:t>12.03.2023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3AA0470-602E-4818-A25C-047C8515CFC6}" type="datetime1">
              <a:rPr lang="ru-RU" smtClean="0"/>
              <a:pPr/>
              <a:t>12.03.2023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B9837FC-FBB6-4C6B-A6BE-B70FBC32743C}" type="datetime1">
              <a:rPr lang="ru-RU" smtClean="0"/>
              <a:pPr/>
              <a:t>12.03.2023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DD946C2-3993-4E07-A8EC-429B93E58A31}" type="datetime1">
              <a:rPr lang="ru-RU" smtClean="0"/>
              <a:pPr/>
              <a:t>12.03.2023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заголовка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5FE10-96C7-4D4D-AAC7-3367C5776B31}" type="datetime1">
              <a:rPr lang="ru-RU" smtClean="0"/>
              <a:pPr/>
              <a:t>12.03.2023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hyperlink" Target="https://spring.io/guides" TargetMode="External"/><Relationship Id="rId9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8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8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8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8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2"/>
          <p:cNvGrpSpPr/>
          <p:nvPr/>
        </p:nvGrpSpPr>
        <p:grpSpPr>
          <a:xfrm>
            <a:off x="0" y="0"/>
            <a:ext cx="12188824" cy="6858000"/>
            <a:chOff x="0" y="770737"/>
            <a:chExt cx="12188824" cy="6858000"/>
          </a:xfrm>
        </p:grpSpPr>
        <p:sp>
          <p:nvSpPr>
            <p:cNvPr id="5" name="object 3"/>
            <p:cNvSpPr/>
            <p:nvPr/>
          </p:nvSpPr>
          <p:spPr>
            <a:xfrm>
              <a:off x="3809503" y="770737"/>
              <a:ext cx="8379321" cy="6858000"/>
            </a:xfrm>
            <a:custGeom>
              <a:avLst/>
              <a:gdLst/>
              <a:ahLst/>
              <a:cxnLst/>
              <a:rect l="l" t="t" r="r" b="b"/>
              <a:pathLst>
                <a:path w="6884034" h="6015355">
                  <a:moveTo>
                    <a:pt x="0" y="6015037"/>
                  </a:moveTo>
                  <a:lnTo>
                    <a:pt x="6883895" y="6015037"/>
                  </a:lnTo>
                  <a:lnTo>
                    <a:pt x="6883895" y="0"/>
                  </a:lnTo>
                  <a:lnTo>
                    <a:pt x="0" y="0"/>
                  </a:lnTo>
                  <a:lnTo>
                    <a:pt x="0" y="6015037"/>
                  </a:lnTo>
                  <a:close/>
                </a:path>
              </a:pathLst>
            </a:custGeom>
            <a:solidFill>
              <a:srgbClr val="045C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4"/>
            <p:cNvSpPr/>
            <p:nvPr/>
          </p:nvSpPr>
          <p:spPr>
            <a:xfrm>
              <a:off x="0" y="770737"/>
              <a:ext cx="3810000" cy="6858000"/>
            </a:xfrm>
            <a:custGeom>
              <a:avLst/>
              <a:gdLst/>
              <a:ahLst/>
              <a:cxnLst/>
              <a:rect l="l" t="t" r="r" b="b"/>
              <a:pathLst>
                <a:path w="3810000" h="6015355">
                  <a:moveTo>
                    <a:pt x="3809504" y="6015037"/>
                  </a:moveTo>
                  <a:lnTo>
                    <a:pt x="0" y="6015037"/>
                  </a:lnTo>
                  <a:lnTo>
                    <a:pt x="0" y="0"/>
                  </a:lnTo>
                  <a:lnTo>
                    <a:pt x="3809504" y="0"/>
                  </a:lnTo>
                  <a:lnTo>
                    <a:pt x="3809504" y="6015037"/>
                  </a:lnTo>
                  <a:close/>
                </a:path>
              </a:pathLst>
            </a:custGeom>
            <a:solidFill>
              <a:srgbClr val="F7F4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/>
            <p:cNvSpPr/>
            <p:nvPr/>
          </p:nvSpPr>
          <p:spPr>
            <a:xfrm>
              <a:off x="2727617" y="1783156"/>
              <a:ext cx="1632585" cy="1729105"/>
            </a:xfrm>
            <a:custGeom>
              <a:avLst/>
              <a:gdLst/>
              <a:ahLst/>
              <a:cxnLst/>
              <a:rect l="l" t="t" r="r" b="b"/>
              <a:pathLst>
                <a:path w="1632585" h="1729104">
                  <a:moveTo>
                    <a:pt x="1598523" y="66078"/>
                  </a:moveTo>
                  <a:lnTo>
                    <a:pt x="1585741" y="63463"/>
                  </a:lnTo>
                  <a:lnTo>
                    <a:pt x="1575228" y="56353"/>
                  </a:lnTo>
                  <a:lnTo>
                    <a:pt x="1568101" y="45846"/>
                  </a:lnTo>
                  <a:lnTo>
                    <a:pt x="1565478" y="33045"/>
                  </a:lnTo>
                  <a:lnTo>
                    <a:pt x="1568101" y="20263"/>
                  </a:lnTo>
                  <a:lnTo>
                    <a:pt x="1575228" y="9750"/>
                  </a:lnTo>
                  <a:lnTo>
                    <a:pt x="1585741" y="2623"/>
                  </a:lnTo>
                  <a:lnTo>
                    <a:pt x="1598523" y="0"/>
                  </a:lnTo>
                  <a:lnTo>
                    <a:pt x="1611298" y="2623"/>
                  </a:lnTo>
                  <a:lnTo>
                    <a:pt x="1621807" y="9750"/>
                  </a:lnTo>
                  <a:lnTo>
                    <a:pt x="1628932" y="20263"/>
                  </a:lnTo>
                  <a:lnTo>
                    <a:pt x="1631556" y="33045"/>
                  </a:lnTo>
                  <a:lnTo>
                    <a:pt x="1628932" y="46093"/>
                  </a:lnTo>
                  <a:lnTo>
                    <a:pt x="1621807" y="56572"/>
                  </a:lnTo>
                  <a:lnTo>
                    <a:pt x="1611298" y="63545"/>
                  </a:lnTo>
                  <a:lnTo>
                    <a:pt x="1598523" y="66078"/>
                  </a:lnTo>
                  <a:close/>
                </a:path>
                <a:path w="1632585" h="1729104">
                  <a:moveTo>
                    <a:pt x="1599158" y="481952"/>
                  </a:moveTo>
                  <a:lnTo>
                    <a:pt x="1586362" y="479330"/>
                  </a:lnTo>
                  <a:lnTo>
                    <a:pt x="1575855" y="472208"/>
                  </a:lnTo>
                  <a:lnTo>
                    <a:pt x="1568742" y="461699"/>
                  </a:lnTo>
                  <a:lnTo>
                    <a:pt x="1566125" y="448919"/>
                  </a:lnTo>
                  <a:lnTo>
                    <a:pt x="1568742" y="436116"/>
                  </a:lnTo>
                  <a:lnTo>
                    <a:pt x="1575855" y="425605"/>
                  </a:lnTo>
                  <a:lnTo>
                    <a:pt x="1586362" y="418490"/>
                  </a:lnTo>
                  <a:lnTo>
                    <a:pt x="1599158" y="415874"/>
                  </a:lnTo>
                  <a:lnTo>
                    <a:pt x="1611932" y="418490"/>
                  </a:lnTo>
                  <a:lnTo>
                    <a:pt x="1622428" y="425605"/>
                  </a:lnTo>
                  <a:lnTo>
                    <a:pt x="1629537" y="436116"/>
                  </a:lnTo>
                  <a:lnTo>
                    <a:pt x="1632153" y="448919"/>
                  </a:lnTo>
                  <a:lnTo>
                    <a:pt x="1629537" y="461699"/>
                  </a:lnTo>
                  <a:lnTo>
                    <a:pt x="1622428" y="472208"/>
                  </a:lnTo>
                  <a:lnTo>
                    <a:pt x="1611932" y="479330"/>
                  </a:lnTo>
                  <a:lnTo>
                    <a:pt x="1599158" y="481952"/>
                  </a:lnTo>
                  <a:close/>
                </a:path>
                <a:path w="1632585" h="1729104">
                  <a:moveTo>
                    <a:pt x="1599158" y="897140"/>
                  </a:moveTo>
                  <a:lnTo>
                    <a:pt x="1586362" y="894524"/>
                  </a:lnTo>
                  <a:lnTo>
                    <a:pt x="1575855" y="887409"/>
                  </a:lnTo>
                  <a:lnTo>
                    <a:pt x="1568742" y="876898"/>
                  </a:lnTo>
                  <a:lnTo>
                    <a:pt x="1566125" y="864095"/>
                  </a:lnTo>
                  <a:lnTo>
                    <a:pt x="1568742" y="851315"/>
                  </a:lnTo>
                  <a:lnTo>
                    <a:pt x="1575855" y="840806"/>
                  </a:lnTo>
                  <a:lnTo>
                    <a:pt x="1586362" y="833684"/>
                  </a:lnTo>
                  <a:lnTo>
                    <a:pt x="1599158" y="831062"/>
                  </a:lnTo>
                  <a:lnTo>
                    <a:pt x="1611932" y="833684"/>
                  </a:lnTo>
                  <a:lnTo>
                    <a:pt x="1622428" y="840806"/>
                  </a:lnTo>
                  <a:lnTo>
                    <a:pt x="1629537" y="851315"/>
                  </a:lnTo>
                  <a:lnTo>
                    <a:pt x="1632153" y="864095"/>
                  </a:lnTo>
                  <a:lnTo>
                    <a:pt x="1629537" y="877150"/>
                  </a:lnTo>
                  <a:lnTo>
                    <a:pt x="1622428" y="887633"/>
                  </a:lnTo>
                  <a:lnTo>
                    <a:pt x="1611932" y="894608"/>
                  </a:lnTo>
                  <a:lnTo>
                    <a:pt x="1599158" y="897140"/>
                  </a:lnTo>
                  <a:close/>
                </a:path>
                <a:path w="1632585" h="1729104">
                  <a:moveTo>
                    <a:pt x="1599158" y="1313014"/>
                  </a:moveTo>
                  <a:lnTo>
                    <a:pt x="1586362" y="1310391"/>
                  </a:lnTo>
                  <a:lnTo>
                    <a:pt x="1575855" y="1303264"/>
                  </a:lnTo>
                  <a:lnTo>
                    <a:pt x="1568742" y="1292751"/>
                  </a:lnTo>
                  <a:lnTo>
                    <a:pt x="1566125" y="1279969"/>
                  </a:lnTo>
                  <a:lnTo>
                    <a:pt x="1568742" y="1267165"/>
                  </a:lnTo>
                  <a:lnTo>
                    <a:pt x="1575855" y="1256641"/>
                  </a:lnTo>
                  <a:lnTo>
                    <a:pt x="1586362" y="1249510"/>
                  </a:lnTo>
                  <a:lnTo>
                    <a:pt x="1599158" y="1246886"/>
                  </a:lnTo>
                  <a:lnTo>
                    <a:pt x="1611932" y="1249510"/>
                  </a:lnTo>
                  <a:lnTo>
                    <a:pt x="1622428" y="1256641"/>
                  </a:lnTo>
                  <a:lnTo>
                    <a:pt x="1629537" y="1267165"/>
                  </a:lnTo>
                  <a:lnTo>
                    <a:pt x="1632153" y="1279969"/>
                  </a:lnTo>
                  <a:lnTo>
                    <a:pt x="1629537" y="1292751"/>
                  </a:lnTo>
                  <a:lnTo>
                    <a:pt x="1622428" y="1303264"/>
                  </a:lnTo>
                  <a:lnTo>
                    <a:pt x="1611932" y="1310391"/>
                  </a:lnTo>
                  <a:lnTo>
                    <a:pt x="1599158" y="1313014"/>
                  </a:lnTo>
                  <a:close/>
                </a:path>
                <a:path w="1632585" h="1729104">
                  <a:moveTo>
                    <a:pt x="1598523" y="1728190"/>
                  </a:moveTo>
                  <a:lnTo>
                    <a:pt x="1585741" y="1725575"/>
                  </a:lnTo>
                  <a:lnTo>
                    <a:pt x="1575228" y="1718465"/>
                  </a:lnTo>
                  <a:lnTo>
                    <a:pt x="1568101" y="1707959"/>
                  </a:lnTo>
                  <a:lnTo>
                    <a:pt x="1565478" y="1695157"/>
                  </a:lnTo>
                  <a:lnTo>
                    <a:pt x="1568101" y="1682375"/>
                  </a:lnTo>
                  <a:lnTo>
                    <a:pt x="1575228" y="1671862"/>
                  </a:lnTo>
                  <a:lnTo>
                    <a:pt x="1585741" y="1664736"/>
                  </a:lnTo>
                  <a:lnTo>
                    <a:pt x="1598523" y="1662112"/>
                  </a:lnTo>
                  <a:lnTo>
                    <a:pt x="1611298" y="1664736"/>
                  </a:lnTo>
                  <a:lnTo>
                    <a:pt x="1621807" y="1671862"/>
                  </a:lnTo>
                  <a:lnTo>
                    <a:pt x="1628932" y="1682375"/>
                  </a:lnTo>
                  <a:lnTo>
                    <a:pt x="1631556" y="1695157"/>
                  </a:lnTo>
                  <a:lnTo>
                    <a:pt x="1628932" y="1707959"/>
                  </a:lnTo>
                  <a:lnTo>
                    <a:pt x="1621807" y="1718465"/>
                  </a:lnTo>
                  <a:lnTo>
                    <a:pt x="1611298" y="1725575"/>
                  </a:lnTo>
                  <a:lnTo>
                    <a:pt x="1598523" y="1728190"/>
                  </a:lnTo>
                  <a:close/>
                </a:path>
                <a:path w="1632585" h="1729104">
                  <a:moveTo>
                    <a:pt x="1216025" y="66078"/>
                  </a:moveTo>
                  <a:lnTo>
                    <a:pt x="1203250" y="63463"/>
                  </a:lnTo>
                  <a:lnTo>
                    <a:pt x="1192741" y="56353"/>
                  </a:lnTo>
                  <a:lnTo>
                    <a:pt x="1185615" y="45846"/>
                  </a:lnTo>
                  <a:lnTo>
                    <a:pt x="1182992" y="33045"/>
                  </a:lnTo>
                  <a:lnTo>
                    <a:pt x="1185615" y="20263"/>
                  </a:lnTo>
                  <a:lnTo>
                    <a:pt x="1192741" y="9750"/>
                  </a:lnTo>
                  <a:lnTo>
                    <a:pt x="1203250" y="2623"/>
                  </a:lnTo>
                  <a:lnTo>
                    <a:pt x="1216025" y="0"/>
                  </a:lnTo>
                  <a:lnTo>
                    <a:pt x="1228799" y="2623"/>
                  </a:lnTo>
                  <a:lnTo>
                    <a:pt x="1239294" y="9750"/>
                  </a:lnTo>
                  <a:lnTo>
                    <a:pt x="1246403" y="20263"/>
                  </a:lnTo>
                  <a:lnTo>
                    <a:pt x="1249019" y="33045"/>
                  </a:lnTo>
                  <a:lnTo>
                    <a:pt x="1246403" y="46184"/>
                  </a:lnTo>
                  <a:lnTo>
                    <a:pt x="1239294" y="56815"/>
                  </a:lnTo>
                  <a:lnTo>
                    <a:pt x="1228799" y="63818"/>
                  </a:lnTo>
                  <a:lnTo>
                    <a:pt x="1216025" y="66078"/>
                  </a:lnTo>
                  <a:close/>
                </a:path>
                <a:path w="1632585" h="1729104">
                  <a:moveTo>
                    <a:pt x="1216025" y="481952"/>
                  </a:moveTo>
                  <a:lnTo>
                    <a:pt x="1203250" y="479330"/>
                  </a:lnTo>
                  <a:lnTo>
                    <a:pt x="1192741" y="472208"/>
                  </a:lnTo>
                  <a:lnTo>
                    <a:pt x="1185615" y="461699"/>
                  </a:lnTo>
                  <a:lnTo>
                    <a:pt x="1182992" y="448919"/>
                  </a:lnTo>
                  <a:lnTo>
                    <a:pt x="1185615" y="436116"/>
                  </a:lnTo>
                  <a:lnTo>
                    <a:pt x="1192741" y="425605"/>
                  </a:lnTo>
                  <a:lnTo>
                    <a:pt x="1203250" y="418490"/>
                  </a:lnTo>
                  <a:lnTo>
                    <a:pt x="1216025" y="415874"/>
                  </a:lnTo>
                  <a:lnTo>
                    <a:pt x="1228799" y="418490"/>
                  </a:lnTo>
                  <a:lnTo>
                    <a:pt x="1239294" y="425605"/>
                  </a:lnTo>
                  <a:lnTo>
                    <a:pt x="1246403" y="436116"/>
                  </a:lnTo>
                  <a:lnTo>
                    <a:pt x="1249019" y="448919"/>
                  </a:lnTo>
                  <a:lnTo>
                    <a:pt x="1246403" y="461699"/>
                  </a:lnTo>
                  <a:lnTo>
                    <a:pt x="1239294" y="472208"/>
                  </a:lnTo>
                  <a:lnTo>
                    <a:pt x="1228799" y="479330"/>
                  </a:lnTo>
                  <a:lnTo>
                    <a:pt x="1216025" y="481952"/>
                  </a:lnTo>
                  <a:close/>
                </a:path>
                <a:path w="1632585" h="1729104">
                  <a:moveTo>
                    <a:pt x="1216025" y="897140"/>
                  </a:moveTo>
                  <a:lnTo>
                    <a:pt x="1203250" y="894524"/>
                  </a:lnTo>
                  <a:lnTo>
                    <a:pt x="1192741" y="887409"/>
                  </a:lnTo>
                  <a:lnTo>
                    <a:pt x="1185615" y="876898"/>
                  </a:lnTo>
                  <a:lnTo>
                    <a:pt x="1182992" y="864095"/>
                  </a:lnTo>
                  <a:lnTo>
                    <a:pt x="1185615" y="851315"/>
                  </a:lnTo>
                  <a:lnTo>
                    <a:pt x="1192741" y="840806"/>
                  </a:lnTo>
                  <a:lnTo>
                    <a:pt x="1203250" y="833684"/>
                  </a:lnTo>
                  <a:lnTo>
                    <a:pt x="1216025" y="831062"/>
                  </a:lnTo>
                  <a:lnTo>
                    <a:pt x="1228799" y="833684"/>
                  </a:lnTo>
                  <a:lnTo>
                    <a:pt x="1239294" y="840806"/>
                  </a:lnTo>
                  <a:lnTo>
                    <a:pt x="1246403" y="851315"/>
                  </a:lnTo>
                  <a:lnTo>
                    <a:pt x="1249019" y="864095"/>
                  </a:lnTo>
                  <a:lnTo>
                    <a:pt x="1246403" y="877241"/>
                  </a:lnTo>
                  <a:lnTo>
                    <a:pt x="1239294" y="887876"/>
                  </a:lnTo>
                  <a:lnTo>
                    <a:pt x="1228799" y="894881"/>
                  </a:lnTo>
                  <a:lnTo>
                    <a:pt x="1216025" y="897140"/>
                  </a:lnTo>
                  <a:close/>
                </a:path>
                <a:path w="1632585" h="1729104">
                  <a:moveTo>
                    <a:pt x="1216025" y="1313014"/>
                  </a:moveTo>
                  <a:lnTo>
                    <a:pt x="1203250" y="1310391"/>
                  </a:lnTo>
                  <a:lnTo>
                    <a:pt x="1192741" y="1303264"/>
                  </a:lnTo>
                  <a:lnTo>
                    <a:pt x="1185615" y="1292751"/>
                  </a:lnTo>
                  <a:lnTo>
                    <a:pt x="1182992" y="1279969"/>
                  </a:lnTo>
                  <a:lnTo>
                    <a:pt x="1185615" y="1267165"/>
                  </a:lnTo>
                  <a:lnTo>
                    <a:pt x="1192741" y="1256641"/>
                  </a:lnTo>
                  <a:lnTo>
                    <a:pt x="1203250" y="1249510"/>
                  </a:lnTo>
                  <a:lnTo>
                    <a:pt x="1216025" y="1246886"/>
                  </a:lnTo>
                  <a:lnTo>
                    <a:pt x="1228799" y="1249510"/>
                  </a:lnTo>
                  <a:lnTo>
                    <a:pt x="1239294" y="1256641"/>
                  </a:lnTo>
                  <a:lnTo>
                    <a:pt x="1246403" y="1267165"/>
                  </a:lnTo>
                  <a:lnTo>
                    <a:pt x="1249019" y="1279969"/>
                  </a:lnTo>
                  <a:lnTo>
                    <a:pt x="1246403" y="1293024"/>
                  </a:lnTo>
                  <a:lnTo>
                    <a:pt x="1239294" y="1303507"/>
                  </a:lnTo>
                  <a:lnTo>
                    <a:pt x="1228799" y="1310482"/>
                  </a:lnTo>
                  <a:lnTo>
                    <a:pt x="1216025" y="1313014"/>
                  </a:lnTo>
                  <a:close/>
                </a:path>
                <a:path w="1632585" h="1729104">
                  <a:moveTo>
                    <a:pt x="1216025" y="1728838"/>
                  </a:moveTo>
                  <a:lnTo>
                    <a:pt x="1203250" y="1726214"/>
                  </a:lnTo>
                  <a:lnTo>
                    <a:pt x="1192741" y="1719089"/>
                  </a:lnTo>
                  <a:lnTo>
                    <a:pt x="1185615" y="1708580"/>
                  </a:lnTo>
                  <a:lnTo>
                    <a:pt x="1182992" y="1695805"/>
                  </a:lnTo>
                  <a:lnTo>
                    <a:pt x="1185615" y="1683002"/>
                  </a:lnTo>
                  <a:lnTo>
                    <a:pt x="1192741" y="1672491"/>
                  </a:lnTo>
                  <a:lnTo>
                    <a:pt x="1203250" y="1665376"/>
                  </a:lnTo>
                  <a:lnTo>
                    <a:pt x="1216025" y="1662760"/>
                  </a:lnTo>
                  <a:lnTo>
                    <a:pt x="1228799" y="1665376"/>
                  </a:lnTo>
                  <a:lnTo>
                    <a:pt x="1239294" y="1672491"/>
                  </a:lnTo>
                  <a:lnTo>
                    <a:pt x="1246403" y="1683002"/>
                  </a:lnTo>
                  <a:lnTo>
                    <a:pt x="1249019" y="1695805"/>
                  </a:lnTo>
                  <a:lnTo>
                    <a:pt x="1246403" y="1708580"/>
                  </a:lnTo>
                  <a:lnTo>
                    <a:pt x="1239294" y="1719089"/>
                  </a:lnTo>
                  <a:lnTo>
                    <a:pt x="1228799" y="1726214"/>
                  </a:lnTo>
                  <a:lnTo>
                    <a:pt x="1216025" y="1728838"/>
                  </a:lnTo>
                  <a:close/>
                </a:path>
                <a:path w="1632585" h="1729104">
                  <a:moveTo>
                    <a:pt x="821690" y="66078"/>
                  </a:moveTo>
                  <a:lnTo>
                    <a:pt x="808915" y="63463"/>
                  </a:lnTo>
                  <a:lnTo>
                    <a:pt x="798420" y="56353"/>
                  </a:lnTo>
                  <a:lnTo>
                    <a:pt x="791311" y="45846"/>
                  </a:lnTo>
                  <a:lnTo>
                    <a:pt x="788695" y="33045"/>
                  </a:lnTo>
                  <a:lnTo>
                    <a:pt x="791311" y="20263"/>
                  </a:lnTo>
                  <a:lnTo>
                    <a:pt x="798420" y="9750"/>
                  </a:lnTo>
                  <a:lnTo>
                    <a:pt x="808915" y="2623"/>
                  </a:lnTo>
                  <a:lnTo>
                    <a:pt x="821690" y="0"/>
                  </a:lnTo>
                  <a:lnTo>
                    <a:pt x="834470" y="2623"/>
                  </a:lnTo>
                  <a:lnTo>
                    <a:pt x="844978" y="9750"/>
                  </a:lnTo>
                  <a:lnTo>
                    <a:pt x="852100" y="20263"/>
                  </a:lnTo>
                  <a:lnTo>
                    <a:pt x="854722" y="33045"/>
                  </a:lnTo>
                  <a:lnTo>
                    <a:pt x="852100" y="46184"/>
                  </a:lnTo>
                  <a:lnTo>
                    <a:pt x="844978" y="56815"/>
                  </a:lnTo>
                  <a:lnTo>
                    <a:pt x="834470" y="63818"/>
                  </a:lnTo>
                  <a:lnTo>
                    <a:pt x="821690" y="66078"/>
                  </a:lnTo>
                  <a:close/>
                </a:path>
                <a:path w="1632585" h="1729104">
                  <a:moveTo>
                    <a:pt x="821690" y="481952"/>
                  </a:moveTo>
                  <a:lnTo>
                    <a:pt x="808915" y="479330"/>
                  </a:lnTo>
                  <a:lnTo>
                    <a:pt x="798420" y="472208"/>
                  </a:lnTo>
                  <a:lnTo>
                    <a:pt x="791311" y="461699"/>
                  </a:lnTo>
                  <a:lnTo>
                    <a:pt x="788695" y="448919"/>
                  </a:lnTo>
                  <a:lnTo>
                    <a:pt x="791311" y="436116"/>
                  </a:lnTo>
                  <a:lnTo>
                    <a:pt x="798420" y="425605"/>
                  </a:lnTo>
                  <a:lnTo>
                    <a:pt x="808915" y="418490"/>
                  </a:lnTo>
                  <a:lnTo>
                    <a:pt x="821690" y="415874"/>
                  </a:lnTo>
                  <a:lnTo>
                    <a:pt x="834470" y="418490"/>
                  </a:lnTo>
                  <a:lnTo>
                    <a:pt x="844978" y="425605"/>
                  </a:lnTo>
                  <a:lnTo>
                    <a:pt x="852100" y="436116"/>
                  </a:lnTo>
                  <a:lnTo>
                    <a:pt x="854722" y="448919"/>
                  </a:lnTo>
                  <a:lnTo>
                    <a:pt x="852100" y="461699"/>
                  </a:lnTo>
                  <a:lnTo>
                    <a:pt x="844978" y="472208"/>
                  </a:lnTo>
                  <a:lnTo>
                    <a:pt x="834470" y="479330"/>
                  </a:lnTo>
                  <a:lnTo>
                    <a:pt x="821690" y="481952"/>
                  </a:lnTo>
                  <a:close/>
                </a:path>
                <a:path w="1632585" h="1729104">
                  <a:moveTo>
                    <a:pt x="821690" y="897788"/>
                  </a:moveTo>
                  <a:lnTo>
                    <a:pt x="808915" y="895164"/>
                  </a:lnTo>
                  <a:lnTo>
                    <a:pt x="798420" y="888037"/>
                  </a:lnTo>
                  <a:lnTo>
                    <a:pt x="791311" y="877525"/>
                  </a:lnTo>
                  <a:lnTo>
                    <a:pt x="788695" y="864743"/>
                  </a:lnTo>
                  <a:lnTo>
                    <a:pt x="791311" y="851941"/>
                  </a:lnTo>
                  <a:lnTo>
                    <a:pt x="798420" y="841435"/>
                  </a:lnTo>
                  <a:lnTo>
                    <a:pt x="808915" y="834324"/>
                  </a:lnTo>
                  <a:lnTo>
                    <a:pt x="821690" y="831710"/>
                  </a:lnTo>
                  <a:lnTo>
                    <a:pt x="834470" y="834324"/>
                  </a:lnTo>
                  <a:lnTo>
                    <a:pt x="844978" y="841435"/>
                  </a:lnTo>
                  <a:lnTo>
                    <a:pt x="852100" y="851941"/>
                  </a:lnTo>
                  <a:lnTo>
                    <a:pt x="854722" y="864743"/>
                  </a:lnTo>
                  <a:lnTo>
                    <a:pt x="852100" y="877525"/>
                  </a:lnTo>
                  <a:lnTo>
                    <a:pt x="844978" y="888037"/>
                  </a:lnTo>
                  <a:lnTo>
                    <a:pt x="834470" y="895164"/>
                  </a:lnTo>
                  <a:lnTo>
                    <a:pt x="821690" y="897788"/>
                  </a:lnTo>
                  <a:close/>
                </a:path>
                <a:path w="1632585" h="1729104">
                  <a:moveTo>
                    <a:pt x="821690" y="1313014"/>
                  </a:moveTo>
                  <a:lnTo>
                    <a:pt x="808915" y="1310391"/>
                  </a:lnTo>
                  <a:lnTo>
                    <a:pt x="798420" y="1303264"/>
                  </a:lnTo>
                  <a:lnTo>
                    <a:pt x="791311" y="1292751"/>
                  </a:lnTo>
                  <a:lnTo>
                    <a:pt x="788695" y="1279969"/>
                  </a:lnTo>
                  <a:lnTo>
                    <a:pt x="791311" y="1267165"/>
                  </a:lnTo>
                  <a:lnTo>
                    <a:pt x="798420" y="1256641"/>
                  </a:lnTo>
                  <a:lnTo>
                    <a:pt x="808915" y="1249510"/>
                  </a:lnTo>
                  <a:lnTo>
                    <a:pt x="821690" y="1246886"/>
                  </a:lnTo>
                  <a:lnTo>
                    <a:pt x="834470" y="1249510"/>
                  </a:lnTo>
                  <a:lnTo>
                    <a:pt x="844978" y="1256641"/>
                  </a:lnTo>
                  <a:lnTo>
                    <a:pt x="852100" y="1267165"/>
                  </a:lnTo>
                  <a:lnTo>
                    <a:pt x="854722" y="1279969"/>
                  </a:lnTo>
                  <a:lnTo>
                    <a:pt x="852100" y="1293024"/>
                  </a:lnTo>
                  <a:lnTo>
                    <a:pt x="844978" y="1303507"/>
                  </a:lnTo>
                  <a:lnTo>
                    <a:pt x="834470" y="1310482"/>
                  </a:lnTo>
                  <a:lnTo>
                    <a:pt x="821690" y="1313014"/>
                  </a:lnTo>
                  <a:close/>
                </a:path>
                <a:path w="1632585" h="1729104">
                  <a:moveTo>
                    <a:pt x="821690" y="1728838"/>
                  </a:moveTo>
                  <a:lnTo>
                    <a:pt x="808915" y="1726214"/>
                  </a:lnTo>
                  <a:lnTo>
                    <a:pt x="798420" y="1719089"/>
                  </a:lnTo>
                  <a:lnTo>
                    <a:pt x="791311" y="1708580"/>
                  </a:lnTo>
                  <a:lnTo>
                    <a:pt x="788695" y="1695805"/>
                  </a:lnTo>
                  <a:lnTo>
                    <a:pt x="791311" y="1683002"/>
                  </a:lnTo>
                  <a:lnTo>
                    <a:pt x="798420" y="1672491"/>
                  </a:lnTo>
                  <a:lnTo>
                    <a:pt x="808915" y="1665376"/>
                  </a:lnTo>
                  <a:lnTo>
                    <a:pt x="821690" y="1662760"/>
                  </a:lnTo>
                  <a:lnTo>
                    <a:pt x="834470" y="1665376"/>
                  </a:lnTo>
                  <a:lnTo>
                    <a:pt x="844978" y="1672491"/>
                  </a:lnTo>
                  <a:lnTo>
                    <a:pt x="852100" y="1683002"/>
                  </a:lnTo>
                  <a:lnTo>
                    <a:pt x="854722" y="1695805"/>
                  </a:lnTo>
                  <a:lnTo>
                    <a:pt x="852100" y="1708580"/>
                  </a:lnTo>
                  <a:lnTo>
                    <a:pt x="844978" y="1719089"/>
                  </a:lnTo>
                  <a:lnTo>
                    <a:pt x="834470" y="1726214"/>
                  </a:lnTo>
                  <a:lnTo>
                    <a:pt x="821690" y="1728838"/>
                  </a:lnTo>
                  <a:close/>
                </a:path>
                <a:path w="1632585" h="1729104">
                  <a:moveTo>
                    <a:pt x="438556" y="66725"/>
                  </a:moveTo>
                  <a:lnTo>
                    <a:pt x="425782" y="64102"/>
                  </a:lnTo>
                  <a:lnTo>
                    <a:pt x="415286" y="56976"/>
                  </a:lnTo>
                  <a:lnTo>
                    <a:pt x="408177" y="46467"/>
                  </a:lnTo>
                  <a:lnTo>
                    <a:pt x="405561" y="33693"/>
                  </a:lnTo>
                  <a:lnTo>
                    <a:pt x="408177" y="20910"/>
                  </a:lnTo>
                  <a:lnTo>
                    <a:pt x="415286" y="10398"/>
                  </a:lnTo>
                  <a:lnTo>
                    <a:pt x="425782" y="3271"/>
                  </a:lnTo>
                  <a:lnTo>
                    <a:pt x="438556" y="647"/>
                  </a:lnTo>
                  <a:lnTo>
                    <a:pt x="451352" y="3271"/>
                  </a:lnTo>
                  <a:lnTo>
                    <a:pt x="461859" y="10398"/>
                  </a:lnTo>
                  <a:lnTo>
                    <a:pt x="468972" y="20910"/>
                  </a:lnTo>
                  <a:lnTo>
                    <a:pt x="471589" y="33693"/>
                  </a:lnTo>
                  <a:lnTo>
                    <a:pt x="468972" y="46467"/>
                  </a:lnTo>
                  <a:lnTo>
                    <a:pt x="461859" y="56976"/>
                  </a:lnTo>
                  <a:lnTo>
                    <a:pt x="451352" y="64102"/>
                  </a:lnTo>
                  <a:lnTo>
                    <a:pt x="438556" y="66725"/>
                  </a:lnTo>
                  <a:close/>
                </a:path>
                <a:path w="1632585" h="1729104">
                  <a:moveTo>
                    <a:pt x="438556" y="481952"/>
                  </a:moveTo>
                  <a:lnTo>
                    <a:pt x="425782" y="479330"/>
                  </a:lnTo>
                  <a:lnTo>
                    <a:pt x="415286" y="472208"/>
                  </a:lnTo>
                  <a:lnTo>
                    <a:pt x="408177" y="461699"/>
                  </a:lnTo>
                  <a:lnTo>
                    <a:pt x="405561" y="448919"/>
                  </a:lnTo>
                  <a:lnTo>
                    <a:pt x="408177" y="436116"/>
                  </a:lnTo>
                  <a:lnTo>
                    <a:pt x="415286" y="425605"/>
                  </a:lnTo>
                  <a:lnTo>
                    <a:pt x="425782" y="418490"/>
                  </a:lnTo>
                  <a:lnTo>
                    <a:pt x="438556" y="415874"/>
                  </a:lnTo>
                  <a:lnTo>
                    <a:pt x="451352" y="418490"/>
                  </a:lnTo>
                  <a:lnTo>
                    <a:pt x="461859" y="425605"/>
                  </a:lnTo>
                  <a:lnTo>
                    <a:pt x="468972" y="436116"/>
                  </a:lnTo>
                  <a:lnTo>
                    <a:pt x="471589" y="448919"/>
                  </a:lnTo>
                  <a:lnTo>
                    <a:pt x="468972" y="461973"/>
                  </a:lnTo>
                  <a:lnTo>
                    <a:pt x="461859" y="472451"/>
                  </a:lnTo>
                  <a:lnTo>
                    <a:pt x="451352" y="479421"/>
                  </a:lnTo>
                  <a:lnTo>
                    <a:pt x="438556" y="481952"/>
                  </a:lnTo>
                  <a:close/>
                </a:path>
                <a:path w="1632585" h="1729104">
                  <a:moveTo>
                    <a:pt x="438556" y="897788"/>
                  </a:moveTo>
                  <a:lnTo>
                    <a:pt x="425782" y="895164"/>
                  </a:lnTo>
                  <a:lnTo>
                    <a:pt x="415286" y="888037"/>
                  </a:lnTo>
                  <a:lnTo>
                    <a:pt x="408177" y="877525"/>
                  </a:lnTo>
                  <a:lnTo>
                    <a:pt x="405561" y="864743"/>
                  </a:lnTo>
                  <a:lnTo>
                    <a:pt x="408177" y="851941"/>
                  </a:lnTo>
                  <a:lnTo>
                    <a:pt x="415286" y="841435"/>
                  </a:lnTo>
                  <a:lnTo>
                    <a:pt x="425782" y="834324"/>
                  </a:lnTo>
                  <a:lnTo>
                    <a:pt x="438556" y="831710"/>
                  </a:lnTo>
                  <a:lnTo>
                    <a:pt x="451352" y="834324"/>
                  </a:lnTo>
                  <a:lnTo>
                    <a:pt x="461859" y="841435"/>
                  </a:lnTo>
                  <a:lnTo>
                    <a:pt x="468972" y="851941"/>
                  </a:lnTo>
                  <a:lnTo>
                    <a:pt x="471589" y="864743"/>
                  </a:lnTo>
                  <a:lnTo>
                    <a:pt x="468972" y="877525"/>
                  </a:lnTo>
                  <a:lnTo>
                    <a:pt x="461859" y="888037"/>
                  </a:lnTo>
                  <a:lnTo>
                    <a:pt x="451352" y="895164"/>
                  </a:lnTo>
                  <a:lnTo>
                    <a:pt x="438556" y="897788"/>
                  </a:lnTo>
                  <a:close/>
                </a:path>
                <a:path w="1632585" h="1729104">
                  <a:moveTo>
                    <a:pt x="438556" y="1313014"/>
                  </a:moveTo>
                  <a:lnTo>
                    <a:pt x="425782" y="1310391"/>
                  </a:lnTo>
                  <a:lnTo>
                    <a:pt x="415286" y="1303264"/>
                  </a:lnTo>
                  <a:lnTo>
                    <a:pt x="408177" y="1292751"/>
                  </a:lnTo>
                  <a:lnTo>
                    <a:pt x="405561" y="1279969"/>
                  </a:lnTo>
                  <a:lnTo>
                    <a:pt x="408177" y="1267165"/>
                  </a:lnTo>
                  <a:lnTo>
                    <a:pt x="415286" y="1256641"/>
                  </a:lnTo>
                  <a:lnTo>
                    <a:pt x="425782" y="1249510"/>
                  </a:lnTo>
                  <a:lnTo>
                    <a:pt x="438556" y="1246886"/>
                  </a:lnTo>
                  <a:lnTo>
                    <a:pt x="451352" y="1249510"/>
                  </a:lnTo>
                  <a:lnTo>
                    <a:pt x="461859" y="1256641"/>
                  </a:lnTo>
                  <a:lnTo>
                    <a:pt x="468972" y="1267165"/>
                  </a:lnTo>
                  <a:lnTo>
                    <a:pt x="471589" y="1279969"/>
                  </a:lnTo>
                  <a:lnTo>
                    <a:pt x="468972" y="1293108"/>
                  </a:lnTo>
                  <a:lnTo>
                    <a:pt x="461859" y="1303731"/>
                  </a:lnTo>
                  <a:lnTo>
                    <a:pt x="451352" y="1310734"/>
                  </a:lnTo>
                  <a:lnTo>
                    <a:pt x="438556" y="1313014"/>
                  </a:lnTo>
                  <a:close/>
                </a:path>
                <a:path w="1632585" h="1729104">
                  <a:moveTo>
                    <a:pt x="438556" y="1728838"/>
                  </a:moveTo>
                  <a:lnTo>
                    <a:pt x="425782" y="1726214"/>
                  </a:lnTo>
                  <a:lnTo>
                    <a:pt x="415286" y="1719089"/>
                  </a:lnTo>
                  <a:lnTo>
                    <a:pt x="408177" y="1708580"/>
                  </a:lnTo>
                  <a:lnTo>
                    <a:pt x="405561" y="1695805"/>
                  </a:lnTo>
                  <a:lnTo>
                    <a:pt x="408177" y="1683002"/>
                  </a:lnTo>
                  <a:lnTo>
                    <a:pt x="415286" y="1672491"/>
                  </a:lnTo>
                  <a:lnTo>
                    <a:pt x="425782" y="1665376"/>
                  </a:lnTo>
                  <a:lnTo>
                    <a:pt x="438556" y="1662760"/>
                  </a:lnTo>
                  <a:lnTo>
                    <a:pt x="451352" y="1665376"/>
                  </a:lnTo>
                  <a:lnTo>
                    <a:pt x="461859" y="1672491"/>
                  </a:lnTo>
                  <a:lnTo>
                    <a:pt x="468972" y="1683002"/>
                  </a:lnTo>
                  <a:lnTo>
                    <a:pt x="471589" y="1695805"/>
                  </a:lnTo>
                  <a:lnTo>
                    <a:pt x="468972" y="1708580"/>
                  </a:lnTo>
                  <a:lnTo>
                    <a:pt x="461859" y="1719089"/>
                  </a:lnTo>
                  <a:lnTo>
                    <a:pt x="451352" y="1726214"/>
                  </a:lnTo>
                  <a:lnTo>
                    <a:pt x="438556" y="1728838"/>
                  </a:lnTo>
                  <a:close/>
                </a:path>
                <a:path w="1632585" h="1729104">
                  <a:moveTo>
                    <a:pt x="33045" y="66725"/>
                  </a:moveTo>
                  <a:lnTo>
                    <a:pt x="20241" y="64102"/>
                  </a:lnTo>
                  <a:lnTo>
                    <a:pt x="9731" y="56976"/>
                  </a:lnTo>
                  <a:lnTo>
                    <a:pt x="2616" y="46467"/>
                  </a:lnTo>
                  <a:lnTo>
                    <a:pt x="0" y="33693"/>
                  </a:lnTo>
                  <a:lnTo>
                    <a:pt x="2616" y="20910"/>
                  </a:lnTo>
                  <a:lnTo>
                    <a:pt x="9731" y="10398"/>
                  </a:lnTo>
                  <a:lnTo>
                    <a:pt x="20241" y="3271"/>
                  </a:lnTo>
                  <a:lnTo>
                    <a:pt x="33045" y="647"/>
                  </a:lnTo>
                  <a:lnTo>
                    <a:pt x="45819" y="3271"/>
                  </a:lnTo>
                  <a:lnTo>
                    <a:pt x="56314" y="10398"/>
                  </a:lnTo>
                  <a:lnTo>
                    <a:pt x="63424" y="20910"/>
                  </a:lnTo>
                  <a:lnTo>
                    <a:pt x="66040" y="33693"/>
                  </a:lnTo>
                  <a:lnTo>
                    <a:pt x="63424" y="46467"/>
                  </a:lnTo>
                  <a:lnTo>
                    <a:pt x="56314" y="56976"/>
                  </a:lnTo>
                  <a:lnTo>
                    <a:pt x="45819" y="64102"/>
                  </a:lnTo>
                  <a:lnTo>
                    <a:pt x="33045" y="66725"/>
                  </a:lnTo>
                  <a:close/>
                </a:path>
                <a:path w="1632585" h="1729104">
                  <a:moveTo>
                    <a:pt x="33045" y="481952"/>
                  </a:moveTo>
                  <a:lnTo>
                    <a:pt x="20241" y="479330"/>
                  </a:lnTo>
                  <a:lnTo>
                    <a:pt x="9731" y="472208"/>
                  </a:lnTo>
                  <a:lnTo>
                    <a:pt x="2616" y="461699"/>
                  </a:lnTo>
                  <a:lnTo>
                    <a:pt x="0" y="448919"/>
                  </a:lnTo>
                  <a:lnTo>
                    <a:pt x="2616" y="436116"/>
                  </a:lnTo>
                  <a:lnTo>
                    <a:pt x="9731" y="425605"/>
                  </a:lnTo>
                  <a:lnTo>
                    <a:pt x="20241" y="418490"/>
                  </a:lnTo>
                  <a:lnTo>
                    <a:pt x="33045" y="415874"/>
                  </a:lnTo>
                  <a:lnTo>
                    <a:pt x="45819" y="418490"/>
                  </a:lnTo>
                  <a:lnTo>
                    <a:pt x="56314" y="425605"/>
                  </a:lnTo>
                  <a:lnTo>
                    <a:pt x="63424" y="436116"/>
                  </a:lnTo>
                  <a:lnTo>
                    <a:pt x="66040" y="448919"/>
                  </a:lnTo>
                  <a:lnTo>
                    <a:pt x="63424" y="462056"/>
                  </a:lnTo>
                  <a:lnTo>
                    <a:pt x="56314" y="472674"/>
                  </a:lnTo>
                  <a:lnTo>
                    <a:pt x="45819" y="479673"/>
                  </a:lnTo>
                  <a:lnTo>
                    <a:pt x="33045" y="481952"/>
                  </a:lnTo>
                  <a:close/>
                </a:path>
                <a:path w="1632585" h="1729104">
                  <a:moveTo>
                    <a:pt x="33045" y="897788"/>
                  </a:moveTo>
                  <a:lnTo>
                    <a:pt x="20241" y="895164"/>
                  </a:lnTo>
                  <a:lnTo>
                    <a:pt x="9731" y="888037"/>
                  </a:lnTo>
                  <a:lnTo>
                    <a:pt x="2616" y="877525"/>
                  </a:lnTo>
                  <a:lnTo>
                    <a:pt x="0" y="864743"/>
                  </a:lnTo>
                  <a:lnTo>
                    <a:pt x="2616" y="851941"/>
                  </a:lnTo>
                  <a:lnTo>
                    <a:pt x="9731" y="841435"/>
                  </a:lnTo>
                  <a:lnTo>
                    <a:pt x="20241" y="834324"/>
                  </a:lnTo>
                  <a:lnTo>
                    <a:pt x="33045" y="831710"/>
                  </a:lnTo>
                  <a:lnTo>
                    <a:pt x="45819" y="834324"/>
                  </a:lnTo>
                  <a:lnTo>
                    <a:pt x="56314" y="841435"/>
                  </a:lnTo>
                  <a:lnTo>
                    <a:pt x="63424" y="851941"/>
                  </a:lnTo>
                  <a:lnTo>
                    <a:pt x="66040" y="864743"/>
                  </a:lnTo>
                  <a:lnTo>
                    <a:pt x="63424" y="877525"/>
                  </a:lnTo>
                  <a:lnTo>
                    <a:pt x="56314" y="888037"/>
                  </a:lnTo>
                  <a:lnTo>
                    <a:pt x="45819" y="895164"/>
                  </a:lnTo>
                  <a:lnTo>
                    <a:pt x="33045" y="897788"/>
                  </a:lnTo>
                  <a:close/>
                </a:path>
                <a:path w="1632585" h="1729104">
                  <a:moveTo>
                    <a:pt x="33045" y="1313014"/>
                  </a:moveTo>
                  <a:lnTo>
                    <a:pt x="20241" y="1310391"/>
                  </a:lnTo>
                  <a:lnTo>
                    <a:pt x="9731" y="1303264"/>
                  </a:lnTo>
                  <a:lnTo>
                    <a:pt x="2616" y="1292751"/>
                  </a:lnTo>
                  <a:lnTo>
                    <a:pt x="0" y="1279969"/>
                  </a:lnTo>
                  <a:lnTo>
                    <a:pt x="2616" y="1267165"/>
                  </a:lnTo>
                  <a:lnTo>
                    <a:pt x="9731" y="1256641"/>
                  </a:lnTo>
                  <a:lnTo>
                    <a:pt x="20241" y="1249510"/>
                  </a:lnTo>
                  <a:lnTo>
                    <a:pt x="33045" y="1246886"/>
                  </a:lnTo>
                  <a:lnTo>
                    <a:pt x="45819" y="1249510"/>
                  </a:lnTo>
                  <a:lnTo>
                    <a:pt x="56314" y="1256641"/>
                  </a:lnTo>
                  <a:lnTo>
                    <a:pt x="63424" y="1267165"/>
                  </a:lnTo>
                  <a:lnTo>
                    <a:pt x="66040" y="1279969"/>
                  </a:lnTo>
                  <a:lnTo>
                    <a:pt x="63424" y="1293108"/>
                  </a:lnTo>
                  <a:lnTo>
                    <a:pt x="56314" y="1303731"/>
                  </a:lnTo>
                  <a:lnTo>
                    <a:pt x="45819" y="1310734"/>
                  </a:lnTo>
                  <a:lnTo>
                    <a:pt x="33045" y="1313014"/>
                  </a:lnTo>
                  <a:close/>
                </a:path>
                <a:path w="1632585" h="1729104">
                  <a:moveTo>
                    <a:pt x="33045" y="1728838"/>
                  </a:moveTo>
                  <a:lnTo>
                    <a:pt x="20241" y="1726214"/>
                  </a:lnTo>
                  <a:lnTo>
                    <a:pt x="9731" y="1719089"/>
                  </a:lnTo>
                  <a:lnTo>
                    <a:pt x="2616" y="1708580"/>
                  </a:lnTo>
                  <a:lnTo>
                    <a:pt x="0" y="1695805"/>
                  </a:lnTo>
                  <a:lnTo>
                    <a:pt x="2616" y="1683002"/>
                  </a:lnTo>
                  <a:lnTo>
                    <a:pt x="9731" y="1672491"/>
                  </a:lnTo>
                  <a:lnTo>
                    <a:pt x="20241" y="1665376"/>
                  </a:lnTo>
                  <a:lnTo>
                    <a:pt x="33045" y="1662760"/>
                  </a:lnTo>
                  <a:lnTo>
                    <a:pt x="45819" y="1665376"/>
                  </a:lnTo>
                  <a:lnTo>
                    <a:pt x="56314" y="1672491"/>
                  </a:lnTo>
                  <a:lnTo>
                    <a:pt x="63424" y="1683002"/>
                  </a:lnTo>
                  <a:lnTo>
                    <a:pt x="66040" y="1695805"/>
                  </a:lnTo>
                  <a:lnTo>
                    <a:pt x="63424" y="1708580"/>
                  </a:lnTo>
                  <a:lnTo>
                    <a:pt x="56314" y="1719089"/>
                  </a:lnTo>
                  <a:lnTo>
                    <a:pt x="45819" y="1726214"/>
                  </a:lnTo>
                  <a:lnTo>
                    <a:pt x="33045" y="1728838"/>
                  </a:lnTo>
                  <a:close/>
                </a:path>
              </a:pathLst>
            </a:custGeom>
            <a:solidFill>
              <a:srgbClr val="1615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/>
            <p:cNvSpPr/>
            <p:nvPr/>
          </p:nvSpPr>
          <p:spPr>
            <a:xfrm>
              <a:off x="2701328" y="3930205"/>
              <a:ext cx="1108710" cy="1974214"/>
            </a:xfrm>
            <a:custGeom>
              <a:avLst/>
              <a:gdLst/>
              <a:ahLst/>
              <a:cxnLst/>
              <a:rect l="l" t="t" r="r" b="b"/>
              <a:pathLst>
                <a:path w="1108710" h="1974214">
                  <a:moveTo>
                    <a:pt x="1108329" y="1973999"/>
                  </a:moveTo>
                  <a:lnTo>
                    <a:pt x="1061324" y="1973255"/>
                  </a:lnTo>
                  <a:lnTo>
                    <a:pt x="1014733" y="1971026"/>
                  </a:lnTo>
                  <a:lnTo>
                    <a:pt x="968599" y="1967313"/>
                  </a:lnTo>
                  <a:lnTo>
                    <a:pt x="922970" y="1962115"/>
                  </a:lnTo>
                  <a:lnTo>
                    <a:pt x="877892" y="1955435"/>
                  </a:lnTo>
                  <a:lnTo>
                    <a:pt x="833410" y="1947273"/>
                  </a:lnTo>
                  <a:lnTo>
                    <a:pt x="789571" y="1937630"/>
                  </a:lnTo>
                  <a:lnTo>
                    <a:pt x="746420" y="1926508"/>
                  </a:lnTo>
                  <a:lnTo>
                    <a:pt x="704005" y="1913907"/>
                  </a:lnTo>
                  <a:lnTo>
                    <a:pt x="662371" y="1899828"/>
                  </a:lnTo>
                  <a:lnTo>
                    <a:pt x="621564" y="1884273"/>
                  </a:lnTo>
                  <a:lnTo>
                    <a:pt x="581630" y="1867242"/>
                  </a:lnTo>
                  <a:lnTo>
                    <a:pt x="542615" y="1848736"/>
                  </a:lnTo>
                  <a:lnTo>
                    <a:pt x="504566" y="1828757"/>
                  </a:lnTo>
                  <a:lnTo>
                    <a:pt x="467528" y="1807306"/>
                  </a:lnTo>
                  <a:lnTo>
                    <a:pt x="431548" y="1784383"/>
                  </a:lnTo>
                  <a:lnTo>
                    <a:pt x="396671" y="1759989"/>
                  </a:lnTo>
                  <a:lnTo>
                    <a:pt x="362945" y="1734126"/>
                  </a:lnTo>
                  <a:lnTo>
                    <a:pt x="330414" y="1706794"/>
                  </a:lnTo>
                  <a:lnTo>
                    <a:pt x="299125" y="1677995"/>
                  </a:lnTo>
                  <a:lnTo>
                    <a:pt x="269124" y="1647729"/>
                  </a:lnTo>
                  <a:lnTo>
                    <a:pt x="240458" y="1615998"/>
                  </a:lnTo>
                  <a:lnTo>
                    <a:pt x="213171" y="1582802"/>
                  </a:lnTo>
                  <a:lnTo>
                    <a:pt x="187311" y="1548143"/>
                  </a:lnTo>
                  <a:lnTo>
                    <a:pt x="162924" y="1512022"/>
                  </a:lnTo>
                  <a:lnTo>
                    <a:pt x="140055" y="1474439"/>
                  </a:lnTo>
                  <a:lnTo>
                    <a:pt x="118750" y="1435396"/>
                  </a:lnTo>
                  <a:lnTo>
                    <a:pt x="99056" y="1394893"/>
                  </a:lnTo>
                  <a:lnTo>
                    <a:pt x="81020" y="1352932"/>
                  </a:lnTo>
                  <a:lnTo>
                    <a:pt x="64686" y="1309514"/>
                  </a:lnTo>
                  <a:lnTo>
                    <a:pt x="50101" y="1264640"/>
                  </a:lnTo>
                  <a:lnTo>
                    <a:pt x="37311" y="1218310"/>
                  </a:lnTo>
                  <a:lnTo>
                    <a:pt x="26362" y="1170526"/>
                  </a:lnTo>
                  <a:lnTo>
                    <a:pt x="17301" y="1121289"/>
                  </a:lnTo>
                  <a:lnTo>
                    <a:pt x="10173" y="1070599"/>
                  </a:lnTo>
                  <a:lnTo>
                    <a:pt x="5024" y="1018459"/>
                  </a:lnTo>
                  <a:lnTo>
                    <a:pt x="1902" y="964868"/>
                  </a:lnTo>
                  <a:lnTo>
                    <a:pt x="850" y="909828"/>
                  </a:lnTo>
                  <a:lnTo>
                    <a:pt x="0" y="0"/>
                  </a:lnTo>
                  <a:lnTo>
                    <a:pt x="1108329" y="0"/>
                  </a:lnTo>
                  <a:lnTo>
                    <a:pt x="1108329" y="1973999"/>
                  </a:lnTo>
                  <a:close/>
                </a:path>
              </a:pathLst>
            </a:custGeom>
            <a:solidFill>
              <a:srgbClr val="055D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/>
            <p:cNvSpPr/>
            <p:nvPr/>
          </p:nvSpPr>
          <p:spPr>
            <a:xfrm>
              <a:off x="601459" y="3979417"/>
              <a:ext cx="1876425" cy="1926589"/>
            </a:xfrm>
            <a:custGeom>
              <a:avLst/>
              <a:gdLst/>
              <a:ahLst/>
              <a:cxnLst/>
              <a:rect l="l" t="t" r="r" b="b"/>
              <a:pathLst>
                <a:path w="1876425" h="1926589">
                  <a:moveTo>
                    <a:pt x="310108" y="1279918"/>
                  </a:moveTo>
                  <a:lnTo>
                    <a:pt x="307492" y="1267117"/>
                  </a:lnTo>
                  <a:lnTo>
                    <a:pt x="300380" y="1256614"/>
                  </a:lnTo>
                  <a:lnTo>
                    <a:pt x="289864" y="1249502"/>
                  </a:lnTo>
                  <a:lnTo>
                    <a:pt x="277075" y="1246886"/>
                  </a:lnTo>
                  <a:lnTo>
                    <a:pt x="264299" y="1249502"/>
                  </a:lnTo>
                  <a:lnTo>
                    <a:pt x="253796" y="1256614"/>
                  </a:lnTo>
                  <a:lnTo>
                    <a:pt x="246684" y="1267117"/>
                  </a:lnTo>
                  <a:lnTo>
                    <a:pt x="244081" y="1279918"/>
                  </a:lnTo>
                  <a:lnTo>
                    <a:pt x="246684" y="1292707"/>
                  </a:lnTo>
                  <a:lnTo>
                    <a:pt x="253796" y="1303223"/>
                  </a:lnTo>
                  <a:lnTo>
                    <a:pt x="264299" y="1310347"/>
                  </a:lnTo>
                  <a:lnTo>
                    <a:pt x="277075" y="1312964"/>
                  </a:lnTo>
                  <a:lnTo>
                    <a:pt x="289877" y="1310690"/>
                  </a:lnTo>
                  <a:lnTo>
                    <a:pt x="300380" y="1303680"/>
                  </a:lnTo>
                  <a:lnTo>
                    <a:pt x="307492" y="1293063"/>
                  </a:lnTo>
                  <a:lnTo>
                    <a:pt x="310108" y="1279918"/>
                  </a:lnTo>
                  <a:close/>
                </a:path>
                <a:path w="1876425" h="1926589">
                  <a:moveTo>
                    <a:pt x="310108" y="864692"/>
                  </a:moveTo>
                  <a:lnTo>
                    <a:pt x="307492" y="851916"/>
                  </a:lnTo>
                  <a:lnTo>
                    <a:pt x="300380" y="841400"/>
                  </a:lnTo>
                  <a:lnTo>
                    <a:pt x="289864" y="834275"/>
                  </a:lnTo>
                  <a:lnTo>
                    <a:pt x="277075" y="831646"/>
                  </a:lnTo>
                  <a:lnTo>
                    <a:pt x="264299" y="834275"/>
                  </a:lnTo>
                  <a:lnTo>
                    <a:pt x="253796" y="841400"/>
                  </a:lnTo>
                  <a:lnTo>
                    <a:pt x="246684" y="851916"/>
                  </a:lnTo>
                  <a:lnTo>
                    <a:pt x="244081" y="864692"/>
                  </a:lnTo>
                  <a:lnTo>
                    <a:pt x="246684" y="877493"/>
                  </a:lnTo>
                  <a:lnTo>
                    <a:pt x="253796" y="888009"/>
                  </a:lnTo>
                  <a:lnTo>
                    <a:pt x="264299" y="895121"/>
                  </a:lnTo>
                  <a:lnTo>
                    <a:pt x="277075" y="897724"/>
                  </a:lnTo>
                  <a:lnTo>
                    <a:pt x="289877" y="895121"/>
                  </a:lnTo>
                  <a:lnTo>
                    <a:pt x="300380" y="888009"/>
                  </a:lnTo>
                  <a:lnTo>
                    <a:pt x="307492" y="877493"/>
                  </a:lnTo>
                  <a:lnTo>
                    <a:pt x="310108" y="864692"/>
                  </a:lnTo>
                  <a:close/>
                </a:path>
                <a:path w="1876425" h="1926589">
                  <a:moveTo>
                    <a:pt x="310108" y="448868"/>
                  </a:moveTo>
                  <a:lnTo>
                    <a:pt x="307492" y="436067"/>
                  </a:lnTo>
                  <a:lnTo>
                    <a:pt x="300380" y="425564"/>
                  </a:lnTo>
                  <a:lnTo>
                    <a:pt x="289864" y="418452"/>
                  </a:lnTo>
                  <a:lnTo>
                    <a:pt x="277075" y="415823"/>
                  </a:lnTo>
                  <a:lnTo>
                    <a:pt x="264299" y="418452"/>
                  </a:lnTo>
                  <a:lnTo>
                    <a:pt x="253796" y="425564"/>
                  </a:lnTo>
                  <a:lnTo>
                    <a:pt x="246684" y="436067"/>
                  </a:lnTo>
                  <a:lnTo>
                    <a:pt x="244081" y="448868"/>
                  </a:lnTo>
                  <a:lnTo>
                    <a:pt x="246684" y="461645"/>
                  </a:lnTo>
                  <a:lnTo>
                    <a:pt x="253796" y="472160"/>
                  </a:lnTo>
                  <a:lnTo>
                    <a:pt x="264299" y="479285"/>
                  </a:lnTo>
                  <a:lnTo>
                    <a:pt x="277075" y="481901"/>
                  </a:lnTo>
                  <a:lnTo>
                    <a:pt x="289877" y="479628"/>
                  </a:lnTo>
                  <a:lnTo>
                    <a:pt x="300380" y="472630"/>
                  </a:lnTo>
                  <a:lnTo>
                    <a:pt x="307492" y="462013"/>
                  </a:lnTo>
                  <a:lnTo>
                    <a:pt x="310108" y="448868"/>
                  </a:lnTo>
                  <a:close/>
                </a:path>
                <a:path w="1876425" h="1926589">
                  <a:moveTo>
                    <a:pt x="310108" y="33629"/>
                  </a:moveTo>
                  <a:lnTo>
                    <a:pt x="307492" y="20853"/>
                  </a:lnTo>
                  <a:lnTo>
                    <a:pt x="300380" y="10350"/>
                  </a:lnTo>
                  <a:lnTo>
                    <a:pt x="289864" y="3225"/>
                  </a:lnTo>
                  <a:lnTo>
                    <a:pt x="277075" y="596"/>
                  </a:lnTo>
                  <a:lnTo>
                    <a:pt x="264299" y="3225"/>
                  </a:lnTo>
                  <a:lnTo>
                    <a:pt x="253796" y="10350"/>
                  </a:lnTo>
                  <a:lnTo>
                    <a:pt x="246684" y="20853"/>
                  </a:lnTo>
                  <a:lnTo>
                    <a:pt x="244081" y="33629"/>
                  </a:lnTo>
                  <a:lnTo>
                    <a:pt x="246684" y="46443"/>
                  </a:lnTo>
                  <a:lnTo>
                    <a:pt x="253796" y="56946"/>
                  </a:lnTo>
                  <a:lnTo>
                    <a:pt x="264299" y="64058"/>
                  </a:lnTo>
                  <a:lnTo>
                    <a:pt x="277075" y="66675"/>
                  </a:lnTo>
                  <a:lnTo>
                    <a:pt x="289877" y="64058"/>
                  </a:lnTo>
                  <a:lnTo>
                    <a:pt x="300380" y="56946"/>
                  </a:lnTo>
                  <a:lnTo>
                    <a:pt x="307492" y="46443"/>
                  </a:lnTo>
                  <a:lnTo>
                    <a:pt x="310108" y="33629"/>
                  </a:lnTo>
                  <a:close/>
                </a:path>
                <a:path w="1876425" h="1926589">
                  <a:moveTo>
                    <a:pt x="409384" y="1715046"/>
                  </a:moveTo>
                  <a:lnTo>
                    <a:pt x="404177" y="1675257"/>
                  </a:lnTo>
                  <a:lnTo>
                    <a:pt x="393801" y="1643405"/>
                  </a:lnTo>
                  <a:lnTo>
                    <a:pt x="391274" y="1637207"/>
                  </a:lnTo>
                  <a:lnTo>
                    <a:pt x="371182" y="1602435"/>
                  </a:lnTo>
                  <a:lnTo>
                    <a:pt x="362953" y="1591919"/>
                  </a:lnTo>
                  <a:lnTo>
                    <a:pt x="358686" y="1586699"/>
                  </a:lnTo>
                  <a:lnTo>
                    <a:pt x="329361" y="1559267"/>
                  </a:lnTo>
                  <a:lnTo>
                    <a:pt x="295275" y="1538084"/>
                  </a:lnTo>
                  <a:lnTo>
                    <a:pt x="257721" y="1523898"/>
                  </a:lnTo>
                  <a:lnTo>
                    <a:pt x="218084" y="1517396"/>
                  </a:lnTo>
                  <a:lnTo>
                    <a:pt x="211391" y="1517053"/>
                  </a:lnTo>
                  <a:lnTo>
                    <a:pt x="197993" y="1517053"/>
                  </a:lnTo>
                  <a:lnTo>
                    <a:pt x="158203" y="1522310"/>
                  </a:lnTo>
                  <a:lnTo>
                    <a:pt x="120154" y="1535214"/>
                  </a:lnTo>
                  <a:lnTo>
                    <a:pt x="85432" y="1555254"/>
                  </a:lnTo>
                  <a:lnTo>
                    <a:pt x="74866" y="1563535"/>
                  </a:lnTo>
                  <a:lnTo>
                    <a:pt x="69659" y="1567751"/>
                  </a:lnTo>
                  <a:lnTo>
                    <a:pt x="64693" y="1572272"/>
                  </a:lnTo>
                  <a:lnTo>
                    <a:pt x="59982" y="1577035"/>
                  </a:lnTo>
                  <a:lnTo>
                    <a:pt x="55219" y="1581746"/>
                  </a:lnTo>
                  <a:lnTo>
                    <a:pt x="50711" y="1586699"/>
                  </a:lnTo>
                  <a:lnTo>
                    <a:pt x="46494" y="1591919"/>
                  </a:lnTo>
                  <a:lnTo>
                    <a:pt x="42227" y="1597075"/>
                  </a:lnTo>
                  <a:lnTo>
                    <a:pt x="38252" y="1602435"/>
                  </a:lnTo>
                  <a:lnTo>
                    <a:pt x="34531" y="1608035"/>
                  </a:lnTo>
                  <a:lnTo>
                    <a:pt x="30759" y="1613598"/>
                  </a:lnTo>
                  <a:lnTo>
                    <a:pt x="13055" y="1649603"/>
                  </a:lnTo>
                  <a:lnTo>
                    <a:pt x="2628" y="1688401"/>
                  </a:lnTo>
                  <a:lnTo>
                    <a:pt x="0" y="1715046"/>
                  </a:lnTo>
                  <a:lnTo>
                    <a:pt x="0" y="1728444"/>
                  </a:lnTo>
                  <a:lnTo>
                    <a:pt x="5257" y="1768271"/>
                  </a:lnTo>
                  <a:lnTo>
                    <a:pt x="18161" y="1806270"/>
                  </a:lnTo>
                  <a:lnTo>
                    <a:pt x="34531" y="1835442"/>
                  </a:lnTo>
                  <a:lnTo>
                    <a:pt x="38252" y="1841055"/>
                  </a:lnTo>
                  <a:lnTo>
                    <a:pt x="64693" y="1871218"/>
                  </a:lnTo>
                  <a:lnTo>
                    <a:pt x="96545" y="1895665"/>
                  </a:lnTo>
                  <a:lnTo>
                    <a:pt x="132562" y="1913432"/>
                  </a:lnTo>
                  <a:lnTo>
                    <a:pt x="171361" y="1923796"/>
                  </a:lnTo>
                  <a:lnTo>
                    <a:pt x="197993" y="1926424"/>
                  </a:lnTo>
                  <a:lnTo>
                    <a:pt x="211391" y="1926424"/>
                  </a:lnTo>
                  <a:lnTo>
                    <a:pt x="251231" y="1921217"/>
                  </a:lnTo>
                  <a:lnTo>
                    <a:pt x="289229" y="1908276"/>
                  </a:lnTo>
                  <a:lnTo>
                    <a:pt x="324002" y="1888236"/>
                  </a:lnTo>
                  <a:lnTo>
                    <a:pt x="354164" y="1861743"/>
                  </a:lnTo>
                  <a:lnTo>
                    <a:pt x="374904" y="1835442"/>
                  </a:lnTo>
                  <a:lnTo>
                    <a:pt x="378625" y="1829892"/>
                  </a:lnTo>
                  <a:lnTo>
                    <a:pt x="382041" y="1824139"/>
                  </a:lnTo>
                  <a:lnTo>
                    <a:pt x="388391" y="1812328"/>
                  </a:lnTo>
                  <a:lnTo>
                    <a:pt x="391274" y="1806270"/>
                  </a:lnTo>
                  <a:lnTo>
                    <a:pt x="393801" y="1800072"/>
                  </a:lnTo>
                  <a:lnTo>
                    <a:pt x="396379" y="1793875"/>
                  </a:lnTo>
                  <a:lnTo>
                    <a:pt x="406755" y="1755127"/>
                  </a:lnTo>
                  <a:lnTo>
                    <a:pt x="409384" y="1728444"/>
                  </a:lnTo>
                  <a:lnTo>
                    <a:pt x="409384" y="1715046"/>
                  </a:lnTo>
                  <a:close/>
                </a:path>
                <a:path w="1876425" h="1926589">
                  <a:moveTo>
                    <a:pt x="715670" y="1695742"/>
                  </a:moveTo>
                  <a:lnTo>
                    <a:pt x="713041" y="1682965"/>
                  </a:lnTo>
                  <a:lnTo>
                    <a:pt x="705916" y="1672463"/>
                  </a:lnTo>
                  <a:lnTo>
                    <a:pt x="695401" y="1665338"/>
                  </a:lnTo>
                  <a:lnTo>
                    <a:pt x="682625" y="1662709"/>
                  </a:lnTo>
                  <a:lnTo>
                    <a:pt x="669848" y="1665338"/>
                  </a:lnTo>
                  <a:lnTo>
                    <a:pt x="659358" y="1672463"/>
                  </a:lnTo>
                  <a:lnTo>
                    <a:pt x="652246" y="1682965"/>
                  </a:lnTo>
                  <a:lnTo>
                    <a:pt x="649643" y="1695742"/>
                  </a:lnTo>
                  <a:lnTo>
                    <a:pt x="652246" y="1708531"/>
                  </a:lnTo>
                  <a:lnTo>
                    <a:pt x="659358" y="1719046"/>
                  </a:lnTo>
                  <a:lnTo>
                    <a:pt x="669848" y="1726171"/>
                  </a:lnTo>
                  <a:lnTo>
                    <a:pt x="682625" y="1728787"/>
                  </a:lnTo>
                  <a:lnTo>
                    <a:pt x="695401" y="1726171"/>
                  </a:lnTo>
                  <a:lnTo>
                    <a:pt x="705916" y="1719046"/>
                  </a:lnTo>
                  <a:lnTo>
                    <a:pt x="713041" y="1708531"/>
                  </a:lnTo>
                  <a:lnTo>
                    <a:pt x="715670" y="1695742"/>
                  </a:lnTo>
                  <a:close/>
                </a:path>
                <a:path w="1876425" h="1926589">
                  <a:moveTo>
                    <a:pt x="715670" y="1279918"/>
                  </a:moveTo>
                  <a:lnTo>
                    <a:pt x="713041" y="1267117"/>
                  </a:lnTo>
                  <a:lnTo>
                    <a:pt x="705916" y="1256614"/>
                  </a:lnTo>
                  <a:lnTo>
                    <a:pt x="695401" y="1249502"/>
                  </a:lnTo>
                  <a:lnTo>
                    <a:pt x="682625" y="1246886"/>
                  </a:lnTo>
                  <a:lnTo>
                    <a:pt x="669848" y="1249502"/>
                  </a:lnTo>
                  <a:lnTo>
                    <a:pt x="659358" y="1256614"/>
                  </a:lnTo>
                  <a:lnTo>
                    <a:pt x="652246" y="1267117"/>
                  </a:lnTo>
                  <a:lnTo>
                    <a:pt x="649643" y="1279918"/>
                  </a:lnTo>
                  <a:lnTo>
                    <a:pt x="652246" y="1292707"/>
                  </a:lnTo>
                  <a:lnTo>
                    <a:pt x="659358" y="1303223"/>
                  </a:lnTo>
                  <a:lnTo>
                    <a:pt x="669848" y="1310347"/>
                  </a:lnTo>
                  <a:lnTo>
                    <a:pt x="682625" y="1312964"/>
                  </a:lnTo>
                  <a:lnTo>
                    <a:pt x="695401" y="1310690"/>
                  </a:lnTo>
                  <a:lnTo>
                    <a:pt x="705916" y="1303680"/>
                  </a:lnTo>
                  <a:lnTo>
                    <a:pt x="713041" y="1293063"/>
                  </a:lnTo>
                  <a:lnTo>
                    <a:pt x="715670" y="1279918"/>
                  </a:lnTo>
                  <a:close/>
                </a:path>
                <a:path w="1876425" h="1926589">
                  <a:moveTo>
                    <a:pt x="715670" y="864692"/>
                  </a:moveTo>
                  <a:lnTo>
                    <a:pt x="713041" y="851916"/>
                  </a:lnTo>
                  <a:lnTo>
                    <a:pt x="705916" y="841400"/>
                  </a:lnTo>
                  <a:lnTo>
                    <a:pt x="695401" y="834275"/>
                  </a:lnTo>
                  <a:lnTo>
                    <a:pt x="682625" y="831646"/>
                  </a:lnTo>
                  <a:lnTo>
                    <a:pt x="669848" y="834275"/>
                  </a:lnTo>
                  <a:lnTo>
                    <a:pt x="659358" y="841400"/>
                  </a:lnTo>
                  <a:lnTo>
                    <a:pt x="652246" y="851916"/>
                  </a:lnTo>
                  <a:lnTo>
                    <a:pt x="649643" y="864692"/>
                  </a:lnTo>
                  <a:lnTo>
                    <a:pt x="652246" y="877493"/>
                  </a:lnTo>
                  <a:lnTo>
                    <a:pt x="659358" y="888009"/>
                  </a:lnTo>
                  <a:lnTo>
                    <a:pt x="669848" y="895121"/>
                  </a:lnTo>
                  <a:lnTo>
                    <a:pt x="682625" y="897724"/>
                  </a:lnTo>
                  <a:lnTo>
                    <a:pt x="695401" y="895121"/>
                  </a:lnTo>
                  <a:lnTo>
                    <a:pt x="705916" y="888009"/>
                  </a:lnTo>
                  <a:lnTo>
                    <a:pt x="713041" y="877493"/>
                  </a:lnTo>
                  <a:lnTo>
                    <a:pt x="715670" y="864692"/>
                  </a:lnTo>
                  <a:close/>
                </a:path>
                <a:path w="1876425" h="1926589">
                  <a:moveTo>
                    <a:pt x="715670" y="448868"/>
                  </a:moveTo>
                  <a:lnTo>
                    <a:pt x="713041" y="436067"/>
                  </a:lnTo>
                  <a:lnTo>
                    <a:pt x="705916" y="425564"/>
                  </a:lnTo>
                  <a:lnTo>
                    <a:pt x="695401" y="418452"/>
                  </a:lnTo>
                  <a:lnTo>
                    <a:pt x="682625" y="415823"/>
                  </a:lnTo>
                  <a:lnTo>
                    <a:pt x="669848" y="418452"/>
                  </a:lnTo>
                  <a:lnTo>
                    <a:pt x="659358" y="425564"/>
                  </a:lnTo>
                  <a:lnTo>
                    <a:pt x="652246" y="436067"/>
                  </a:lnTo>
                  <a:lnTo>
                    <a:pt x="649643" y="448868"/>
                  </a:lnTo>
                  <a:lnTo>
                    <a:pt x="652246" y="461645"/>
                  </a:lnTo>
                  <a:lnTo>
                    <a:pt x="659358" y="472160"/>
                  </a:lnTo>
                  <a:lnTo>
                    <a:pt x="669848" y="479285"/>
                  </a:lnTo>
                  <a:lnTo>
                    <a:pt x="682625" y="481901"/>
                  </a:lnTo>
                  <a:lnTo>
                    <a:pt x="695401" y="479374"/>
                  </a:lnTo>
                  <a:lnTo>
                    <a:pt x="705916" y="472401"/>
                  </a:lnTo>
                  <a:lnTo>
                    <a:pt x="713041" y="461924"/>
                  </a:lnTo>
                  <a:lnTo>
                    <a:pt x="715670" y="448868"/>
                  </a:lnTo>
                  <a:close/>
                </a:path>
                <a:path w="1876425" h="1926589">
                  <a:moveTo>
                    <a:pt x="715670" y="33629"/>
                  </a:moveTo>
                  <a:lnTo>
                    <a:pt x="713041" y="20853"/>
                  </a:lnTo>
                  <a:lnTo>
                    <a:pt x="705916" y="10350"/>
                  </a:lnTo>
                  <a:lnTo>
                    <a:pt x="695401" y="3225"/>
                  </a:lnTo>
                  <a:lnTo>
                    <a:pt x="682625" y="596"/>
                  </a:lnTo>
                  <a:lnTo>
                    <a:pt x="669848" y="3225"/>
                  </a:lnTo>
                  <a:lnTo>
                    <a:pt x="659358" y="10350"/>
                  </a:lnTo>
                  <a:lnTo>
                    <a:pt x="652246" y="20853"/>
                  </a:lnTo>
                  <a:lnTo>
                    <a:pt x="649643" y="33629"/>
                  </a:lnTo>
                  <a:lnTo>
                    <a:pt x="652246" y="46443"/>
                  </a:lnTo>
                  <a:lnTo>
                    <a:pt x="659358" y="56946"/>
                  </a:lnTo>
                  <a:lnTo>
                    <a:pt x="669848" y="64058"/>
                  </a:lnTo>
                  <a:lnTo>
                    <a:pt x="682625" y="66675"/>
                  </a:lnTo>
                  <a:lnTo>
                    <a:pt x="695401" y="64058"/>
                  </a:lnTo>
                  <a:lnTo>
                    <a:pt x="705916" y="56946"/>
                  </a:lnTo>
                  <a:lnTo>
                    <a:pt x="713041" y="46443"/>
                  </a:lnTo>
                  <a:lnTo>
                    <a:pt x="715670" y="33629"/>
                  </a:lnTo>
                  <a:close/>
                </a:path>
                <a:path w="1876425" h="1926589">
                  <a:moveTo>
                    <a:pt x="1098753" y="1695742"/>
                  </a:moveTo>
                  <a:lnTo>
                    <a:pt x="1096137" y="1682965"/>
                  </a:lnTo>
                  <a:lnTo>
                    <a:pt x="1089025" y="1672463"/>
                  </a:lnTo>
                  <a:lnTo>
                    <a:pt x="1078522" y="1665338"/>
                  </a:lnTo>
                  <a:lnTo>
                    <a:pt x="1065758" y="1662709"/>
                  </a:lnTo>
                  <a:lnTo>
                    <a:pt x="1052969" y="1665338"/>
                  </a:lnTo>
                  <a:lnTo>
                    <a:pt x="1042466" y="1672463"/>
                  </a:lnTo>
                  <a:lnTo>
                    <a:pt x="1035342" y="1682965"/>
                  </a:lnTo>
                  <a:lnTo>
                    <a:pt x="1032713" y="1695742"/>
                  </a:lnTo>
                  <a:lnTo>
                    <a:pt x="1035342" y="1708531"/>
                  </a:lnTo>
                  <a:lnTo>
                    <a:pt x="1042466" y="1719046"/>
                  </a:lnTo>
                  <a:lnTo>
                    <a:pt x="1052969" y="1726171"/>
                  </a:lnTo>
                  <a:lnTo>
                    <a:pt x="1065758" y="1728787"/>
                  </a:lnTo>
                  <a:lnTo>
                    <a:pt x="1078522" y="1726171"/>
                  </a:lnTo>
                  <a:lnTo>
                    <a:pt x="1089025" y="1719046"/>
                  </a:lnTo>
                  <a:lnTo>
                    <a:pt x="1096137" y="1708531"/>
                  </a:lnTo>
                  <a:lnTo>
                    <a:pt x="1098753" y="1695742"/>
                  </a:lnTo>
                  <a:close/>
                </a:path>
                <a:path w="1876425" h="1926589">
                  <a:moveTo>
                    <a:pt x="1098753" y="1279918"/>
                  </a:moveTo>
                  <a:lnTo>
                    <a:pt x="1096137" y="1267117"/>
                  </a:lnTo>
                  <a:lnTo>
                    <a:pt x="1089025" y="1256614"/>
                  </a:lnTo>
                  <a:lnTo>
                    <a:pt x="1078522" y="1249502"/>
                  </a:lnTo>
                  <a:lnTo>
                    <a:pt x="1065758" y="1246886"/>
                  </a:lnTo>
                  <a:lnTo>
                    <a:pt x="1052969" y="1249502"/>
                  </a:lnTo>
                  <a:lnTo>
                    <a:pt x="1042466" y="1256614"/>
                  </a:lnTo>
                  <a:lnTo>
                    <a:pt x="1035342" y="1267117"/>
                  </a:lnTo>
                  <a:lnTo>
                    <a:pt x="1032713" y="1279918"/>
                  </a:lnTo>
                  <a:lnTo>
                    <a:pt x="1035342" y="1292707"/>
                  </a:lnTo>
                  <a:lnTo>
                    <a:pt x="1042466" y="1303223"/>
                  </a:lnTo>
                  <a:lnTo>
                    <a:pt x="1052969" y="1310347"/>
                  </a:lnTo>
                  <a:lnTo>
                    <a:pt x="1065758" y="1312964"/>
                  </a:lnTo>
                  <a:lnTo>
                    <a:pt x="1078522" y="1310436"/>
                  </a:lnTo>
                  <a:lnTo>
                    <a:pt x="1089025" y="1303464"/>
                  </a:lnTo>
                  <a:lnTo>
                    <a:pt x="1096137" y="1292974"/>
                  </a:lnTo>
                  <a:lnTo>
                    <a:pt x="1098753" y="1279918"/>
                  </a:lnTo>
                  <a:close/>
                </a:path>
                <a:path w="1876425" h="1926589">
                  <a:moveTo>
                    <a:pt x="1098753" y="864692"/>
                  </a:moveTo>
                  <a:lnTo>
                    <a:pt x="1096137" y="851916"/>
                  </a:lnTo>
                  <a:lnTo>
                    <a:pt x="1089025" y="841400"/>
                  </a:lnTo>
                  <a:lnTo>
                    <a:pt x="1078522" y="834275"/>
                  </a:lnTo>
                  <a:lnTo>
                    <a:pt x="1065758" y="831646"/>
                  </a:lnTo>
                  <a:lnTo>
                    <a:pt x="1052969" y="834275"/>
                  </a:lnTo>
                  <a:lnTo>
                    <a:pt x="1042466" y="841400"/>
                  </a:lnTo>
                  <a:lnTo>
                    <a:pt x="1035342" y="851916"/>
                  </a:lnTo>
                  <a:lnTo>
                    <a:pt x="1032713" y="864692"/>
                  </a:lnTo>
                  <a:lnTo>
                    <a:pt x="1035342" y="877493"/>
                  </a:lnTo>
                  <a:lnTo>
                    <a:pt x="1042466" y="888009"/>
                  </a:lnTo>
                  <a:lnTo>
                    <a:pt x="1052969" y="895121"/>
                  </a:lnTo>
                  <a:lnTo>
                    <a:pt x="1065758" y="897724"/>
                  </a:lnTo>
                  <a:lnTo>
                    <a:pt x="1078522" y="895121"/>
                  </a:lnTo>
                  <a:lnTo>
                    <a:pt x="1089025" y="888009"/>
                  </a:lnTo>
                  <a:lnTo>
                    <a:pt x="1096137" y="877493"/>
                  </a:lnTo>
                  <a:lnTo>
                    <a:pt x="1098753" y="864692"/>
                  </a:lnTo>
                  <a:close/>
                </a:path>
                <a:path w="1876425" h="1926589">
                  <a:moveTo>
                    <a:pt x="1098753" y="448868"/>
                  </a:moveTo>
                  <a:lnTo>
                    <a:pt x="1096137" y="436067"/>
                  </a:lnTo>
                  <a:lnTo>
                    <a:pt x="1089025" y="425564"/>
                  </a:lnTo>
                  <a:lnTo>
                    <a:pt x="1078522" y="418452"/>
                  </a:lnTo>
                  <a:lnTo>
                    <a:pt x="1065758" y="415823"/>
                  </a:lnTo>
                  <a:lnTo>
                    <a:pt x="1052969" y="418452"/>
                  </a:lnTo>
                  <a:lnTo>
                    <a:pt x="1042466" y="425564"/>
                  </a:lnTo>
                  <a:lnTo>
                    <a:pt x="1035342" y="436067"/>
                  </a:lnTo>
                  <a:lnTo>
                    <a:pt x="1032713" y="448868"/>
                  </a:lnTo>
                  <a:lnTo>
                    <a:pt x="1035342" y="461645"/>
                  </a:lnTo>
                  <a:lnTo>
                    <a:pt x="1042466" y="472160"/>
                  </a:lnTo>
                  <a:lnTo>
                    <a:pt x="1052969" y="479285"/>
                  </a:lnTo>
                  <a:lnTo>
                    <a:pt x="1065758" y="481901"/>
                  </a:lnTo>
                  <a:lnTo>
                    <a:pt x="1078522" y="479285"/>
                  </a:lnTo>
                  <a:lnTo>
                    <a:pt x="1089025" y="472160"/>
                  </a:lnTo>
                  <a:lnTo>
                    <a:pt x="1096137" y="461645"/>
                  </a:lnTo>
                  <a:lnTo>
                    <a:pt x="1098753" y="448868"/>
                  </a:lnTo>
                  <a:close/>
                </a:path>
                <a:path w="1876425" h="1926589">
                  <a:moveTo>
                    <a:pt x="1098753" y="33032"/>
                  </a:moveTo>
                  <a:lnTo>
                    <a:pt x="1096137" y="20243"/>
                  </a:lnTo>
                  <a:lnTo>
                    <a:pt x="1089025" y="9740"/>
                  </a:lnTo>
                  <a:lnTo>
                    <a:pt x="1078522" y="2628"/>
                  </a:lnTo>
                  <a:lnTo>
                    <a:pt x="1065758" y="0"/>
                  </a:lnTo>
                  <a:lnTo>
                    <a:pt x="1052969" y="2628"/>
                  </a:lnTo>
                  <a:lnTo>
                    <a:pt x="1042466" y="9740"/>
                  </a:lnTo>
                  <a:lnTo>
                    <a:pt x="1035342" y="20243"/>
                  </a:lnTo>
                  <a:lnTo>
                    <a:pt x="1032713" y="33032"/>
                  </a:lnTo>
                  <a:lnTo>
                    <a:pt x="1035342" y="45821"/>
                  </a:lnTo>
                  <a:lnTo>
                    <a:pt x="1042466" y="56337"/>
                  </a:lnTo>
                  <a:lnTo>
                    <a:pt x="1052969" y="63461"/>
                  </a:lnTo>
                  <a:lnTo>
                    <a:pt x="1065758" y="66078"/>
                  </a:lnTo>
                  <a:lnTo>
                    <a:pt x="1078522" y="63804"/>
                  </a:lnTo>
                  <a:lnTo>
                    <a:pt x="1089025" y="56794"/>
                  </a:lnTo>
                  <a:lnTo>
                    <a:pt x="1096137" y="46177"/>
                  </a:lnTo>
                  <a:lnTo>
                    <a:pt x="1098753" y="33032"/>
                  </a:lnTo>
                  <a:close/>
                </a:path>
                <a:path w="1876425" h="1926589">
                  <a:moveTo>
                    <a:pt x="1493100" y="1695742"/>
                  </a:moveTo>
                  <a:lnTo>
                    <a:pt x="1490484" y="1682965"/>
                  </a:lnTo>
                  <a:lnTo>
                    <a:pt x="1483372" y="1672463"/>
                  </a:lnTo>
                  <a:lnTo>
                    <a:pt x="1472869" y="1665338"/>
                  </a:lnTo>
                  <a:lnTo>
                    <a:pt x="1460106" y="1662709"/>
                  </a:lnTo>
                  <a:lnTo>
                    <a:pt x="1447304" y="1665338"/>
                  </a:lnTo>
                  <a:lnTo>
                    <a:pt x="1436789" y="1672463"/>
                  </a:lnTo>
                  <a:lnTo>
                    <a:pt x="1429677" y="1682965"/>
                  </a:lnTo>
                  <a:lnTo>
                    <a:pt x="1427073" y="1695742"/>
                  </a:lnTo>
                  <a:lnTo>
                    <a:pt x="1429677" y="1708531"/>
                  </a:lnTo>
                  <a:lnTo>
                    <a:pt x="1436789" y="1719046"/>
                  </a:lnTo>
                  <a:lnTo>
                    <a:pt x="1447304" y="1726171"/>
                  </a:lnTo>
                  <a:lnTo>
                    <a:pt x="1460106" y="1728787"/>
                  </a:lnTo>
                  <a:lnTo>
                    <a:pt x="1472869" y="1726171"/>
                  </a:lnTo>
                  <a:lnTo>
                    <a:pt x="1483372" y="1719046"/>
                  </a:lnTo>
                  <a:lnTo>
                    <a:pt x="1490484" y="1708531"/>
                  </a:lnTo>
                  <a:lnTo>
                    <a:pt x="1493100" y="1695742"/>
                  </a:lnTo>
                  <a:close/>
                </a:path>
                <a:path w="1876425" h="1926589">
                  <a:moveTo>
                    <a:pt x="1493100" y="1279918"/>
                  </a:moveTo>
                  <a:lnTo>
                    <a:pt x="1490484" y="1267117"/>
                  </a:lnTo>
                  <a:lnTo>
                    <a:pt x="1483372" y="1256614"/>
                  </a:lnTo>
                  <a:lnTo>
                    <a:pt x="1472869" y="1249502"/>
                  </a:lnTo>
                  <a:lnTo>
                    <a:pt x="1460106" y="1246886"/>
                  </a:lnTo>
                  <a:lnTo>
                    <a:pt x="1447304" y="1249502"/>
                  </a:lnTo>
                  <a:lnTo>
                    <a:pt x="1436789" y="1256614"/>
                  </a:lnTo>
                  <a:lnTo>
                    <a:pt x="1429677" y="1267117"/>
                  </a:lnTo>
                  <a:lnTo>
                    <a:pt x="1427073" y="1279918"/>
                  </a:lnTo>
                  <a:lnTo>
                    <a:pt x="1429677" y="1292707"/>
                  </a:lnTo>
                  <a:lnTo>
                    <a:pt x="1436789" y="1303223"/>
                  </a:lnTo>
                  <a:lnTo>
                    <a:pt x="1447304" y="1310347"/>
                  </a:lnTo>
                  <a:lnTo>
                    <a:pt x="1460106" y="1312964"/>
                  </a:lnTo>
                  <a:lnTo>
                    <a:pt x="1472869" y="1310436"/>
                  </a:lnTo>
                  <a:lnTo>
                    <a:pt x="1483372" y="1303464"/>
                  </a:lnTo>
                  <a:lnTo>
                    <a:pt x="1490484" y="1292974"/>
                  </a:lnTo>
                  <a:lnTo>
                    <a:pt x="1493100" y="1279918"/>
                  </a:lnTo>
                  <a:close/>
                </a:path>
                <a:path w="1876425" h="1926589">
                  <a:moveTo>
                    <a:pt x="1493100" y="864095"/>
                  </a:moveTo>
                  <a:lnTo>
                    <a:pt x="1490484" y="851293"/>
                  </a:lnTo>
                  <a:lnTo>
                    <a:pt x="1483372" y="840765"/>
                  </a:lnTo>
                  <a:lnTo>
                    <a:pt x="1472869" y="833628"/>
                  </a:lnTo>
                  <a:lnTo>
                    <a:pt x="1460106" y="830999"/>
                  </a:lnTo>
                  <a:lnTo>
                    <a:pt x="1447304" y="833628"/>
                  </a:lnTo>
                  <a:lnTo>
                    <a:pt x="1436789" y="840765"/>
                  </a:lnTo>
                  <a:lnTo>
                    <a:pt x="1429677" y="851293"/>
                  </a:lnTo>
                  <a:lnTo>
                    <a:pt x="1427073" y="864095"/>
                  </a:lnTo>
                  <a:lnTo>
                    <a:pt x="1429677" y="876884"/>
                  </a:lnTo>
                  <a:lnTo>
                    <a:pt x="1436789" y="887387"/>
                  </a:lnTo>
                  <a:lnTo>
                    <a:pt x="1447304" y="894511"/>
                  </a:lnTo>
                  <a:lnTo>
                    <a:pt x="1460106" y="897128"/>
                  </a:lnTo>
                  <a:lnTo>
                    <a:pt x="1472869" y="894854"/>
                  </a:lnTo>
                  <a:lnTo>
                    <a:pt x="1483372" y="887857"/>
                  </a:lnTo>
                  <a:lnTo>
                    <a:pt x="1490484" y="877239"/>
                  </a:lnTo>
                  <a:lnTo>
                    <a:pt x="1493100" y="864095"/>
                  </a:lnTo>
                  <a:close/>
                </a:path>
                <a:path w="1876425" h="1926589">
                  <a:moveTo>
                    <a:pt x="1493100" y="448868"/>
                  </a:moveTo>
                  <a:lnTo>
                    <a:pt x="1490484" y="436067"/>
                  </a:lnTo>
                  <a:lnTo>
                    <a:pt x="1483372" y="425564"/>
                  </a:lnTo>
                  <a:lnTo>
                    <a:pt x="1472869" y="418452"/>
                  </a:lnTo>
                  <a:lnTo>
                    <a:pt x="1460106" y="415823"/>
                  </a:lnTo>
                  <a:lnTo>
                    <a:pt x="1447304" y="418452"/>
                  </a:lnTo>
                  <a:lnTo>
                    <a:pt x="1436789" y="425564"/>
                  </a:lnTo>
                  <a:lnTo>
                    <a:pt x="1429677" y="436067"/>
                  </a:lnTo>
                  <a:lnTo>
                    <a:pt x="1427073" y="448868"/>
                  </a:lnTo>
                  <a:lnTo>
                    <a:pt x="1429677" y="461645"/>
                  </a:lnTo>
                  <a:lnTo>
                    <a:pt x="1436789" y="472160"/>
                  </a:lnTo>
                  <a:lnTo>
                    <a:pt x="1447304" y="479285"/>
                  </a:lnTo>
                  <a:lnTo>
                    <a:pt x="1460106" y="481901"/>
                  </a:lnTo>
                  <a:lnTo>
                    <a:pt x="1472869" y="479285"/>
                  </a:lnTo>
                  <a:lnTo>
                    <a:pt x="1483372" y="472160"/>
                  </a:lnTo>
                  <a:lnTo>
                    <a:pt x="1490484" y="461645"/>
                  </a:lnTo>
                  <a:lnTo>
                    <a:pt x="1493100" y="448868"/>
                  </a:lnTo>
                  <a:close/>
                </a:path>
                <a:path w="1876425" h="1926589">
                  <a:moveTo>
                    <a:pt x="1493100" y="33032"/>
                  </a:moveTo>
                  <a:lnTo>
                    <a:pt x="1490484" y="20243"/>
                  </a:lnTo>
                  <a:lnTo>
                    <a:pt x="1483372" y="9740"/>
                  </a:lnTo>
                  <a:lnTo>
                    <a:pt x="1472869" y="2628"/>
                  </a:lnTo>
                  <a:lnTo>
                    <a:pt x="1460106" y="0"/>
                  </a:lnTo>
                  <a:lnTo>
                    <a:pt x="1447304" y="2628"/>
                  </a:lnTo>
                  <a:lnTo>
                    <a:pt x="1436789" y="9740"/>
                  </a:lnTo>
                  <a:lnTo>
                    <a:pt x="1429677" y="20243"/>
                  </a:lnTo>
                  <a:lnTo>
                    <a:pt x="1427073" y="33032"/>
                  </a:lnTo>
                  <a:lnTo>
                    <a:pt x="1429677" y="45821"/>
                  </a:lnTo>
                  <a:lnTo>
                    <a:pt x="1436789" y="56337"/>
                  </a:lnTo>
                  <a:lnTo>
                    <a:pt x="1447304" y="63461"/>
                  </a:lnTo>
                  <a:lnTo>
                    <a:pt x="1460106" y="66078"/>
                  </a:lnTo>
                  <a:lnTo>
                    <a:pt x="1472869" y="63804"/>
                  </a:lnTo>
                  <a:lnTo>
                    <a:pt x="1483372" y="56794"/>
                  </a:lnTo>
                  <a:lnTo>
                    <a:pt x="1490484" y="46177"/>
                  </a:lnTo>
                  <a:lnTo>
                    <a:pt x="1493100" y="33032"/>
                  </a:lnTo>
                  <a:close/>
                </a:path>
                <a:path w="1876425" h="1926589">
                  <a:moveTo>
                    <a:pt x="1875586" y="1695094"/>
                  </a:moveTo>
                  <a:lnTo>
                    <a:pt x="1872970" y="1682330"/>
                  </a:lnTo>
                  <a:lnTo>
                    <a:pt x="1865858" y="1671815"/>
                  </a:lnTo>
                  <a:lnTo>
                    <a:pt x="1855355" y="1664690"/>
                  </a:lnTo>
                  <a:lnTo>
                    <a:pt x="1842592" y="1662061"/>
                  </a:lnTo>
                  <a:lnTo>
                    <a:pt x="1829803" y="1664690"/>
                  </a:lnTo>
                  <a:lnTo>
                    <a:pt x="1819300" y="1671815"/>
                  </a:lnTo>
                  <a:lnTo>
                    <a:pt x="1812175" y="1682330"/>
                  </a:lnTo>
                  <a:lnTo>
                    <a:pt x="1809559" y="1695094"/>
                  </a:lnTo>
                  <a:lnTo>
                    <a:pt x="1812175" y="1707908"/>
                  </a:lnTo>
                  <a:lnTo>
                    <a:pt x="1819300" y="1718411"/>
                  </a:lnTo>
                  <a:lnTo>
                    <a:pt x="1829803" y="1725523"/>
                  </a:lnTo>
                  <a:lnTo>
                    <a:pt x="1842592" y="1728139"/>
                  </a:lnTo>
                  <a:lnTo>
                    <a:pt x="1855355" y="1725523"/>
                  </a:lnTo>
                  <a:lnTo>
                    <a:pt x="1865858" y="1718411"/>
                  </a:lnTo>
                  <a:lnTo>
                    <a:pt x="1872970" y="1707908"/>
                  </a:lnTo>
                  <a:lnTo>
                    <a:pt x="1875586" y="1695094"/>
                  </a:lnTo>
                  <a:close/>
                </a:path>
                <a:path w="1876425" h="1926589">
                  <a:moveTo>
                    <a:pt x="1875586" y="33032"/>
                  </a:moveTo>
                  <a:lnTo>
                    <a:pt x="1872970" y="20243"/>
                  </a:lnTo>
                  <a:lnTo>
                    <a:pt x="1865858" y="9740"/>
                  </a:lnTo>
                  <a:lnTo>
                    <a:pt x="1855355" y="2628"/>
                  </a:lnTo>
                  <a:lnTo>
                    <a:pt x="1842592" y="0"/>
                  </a:lnTo>
                  <a:lnTo>
                    <a:pt x="1829803" y="2628"/>
                  </a:lnTo>
                  <a:lnTo>
                    <a:pt x="1819300" y="9740"/>
                  </a:lnTo>
                  <a:lnTo>
                    <a:pt x="1812175" y="20243"/>
                  </a:lnTo>
                  <a:lnTo>
                    <a:pt x="1809559" y="33032"/>
                  </a:lnTo>
                  <a:lnTo>
                    <a:pt x="1812175" y="45821"/>
                  </a:lnTo>
                  <a:lnTo>
                    <a:pt x="1819300" y="56337"/>
                  </a:lnTo>
                  <a:lnTo>
                    <a:pt x="1829803" y="63461"/>
                  </a:lnTo>
                  <a:lnTo>
                    <a:pt x="1842592" y="66078"/>
                  </a:lnTo>
                  <a:lnTo>
                    <a:pt x="1855355" y="63550"/>
                  </a:lnTo>
                  <a:lnTo>
                    <a:pt x="1865858" y="56578"/>
                  </a:lnTo>
                  <a:lnTo>
                    <a:pt x="1872970" y="46088"/>
                  </a:lnTo>
                  <a:lnTo>
                    <a:pt x="1875586" y="33032"/>
                  </a:lnTo>
                  <a:close/>
                </a:path>
                <a:path w="1876425" h="1926589">
                  <a:moveTo>
                    <a:pt x="1876234" y="1279918"/>
                  </a:moveTo>
                  <a:lnTo>
                    <a:pt x="1873605" y="1267117"/>
                  </a:lnTo>
                  <a:lnTo>
                    <a:pt x="1866493" y="1256614"/>
                  </a:lnTo>
                  <a:lnTo>
                    <a:pt x="1855990" y="1249502"/>
                  </a:lnTo>
                  <a:lnTo>
                    <a:pt x="1843189" y="1246886"/>
                  </a:lnTo>
                  <a:lnTo>
                    <a:pt x="1830412" y="1249502"/>
                  </a:lnTo>
                  <a:lnTo>
                    <a:pt x="1819922" y="1256614"/>
                  </a:lnTo>
                  <a:lnTo>
                    <a:pt x="1812810" y="1267117"/>
                  </a:lnTo>
                  <a:lnTo>
                    <a:pt x="1810207" y="1279918"/>
                  </a:lnTo>
                  <a:lnTo>
                    <a:pt x="1812810" y="1292707"/>
                  </a:lnTo>
                  <a:lnTo>
                    <a:pt x="1819922" y="1303223"/>
                  </a:lnTo>
                  <a:lnTo>
                    <a:pt x="1830412" y="1310347"/>
                  </a:lnTo>
                  <a:lnTo>
                    <a:pt x="1843189" y="1312964"/>
                  </a:lnTo>
                  <a:lnTo>
                    <a:pt x="1855990" y="1310347"/>
                  </a:lnTo>
                  <a:lnTo>
                    <a:pt x="1866493" y="1303223"/>
                  </a:lnTo>
                  <a:lnTo>
                    <a:pt x="1873605" y="1292707"/>
                  </a:lnTo>
                  <a:lnTo>
                    <a:pt x="1876234" y="1279918"/>
                  </a:lnTo>
                  <a:close/>
                </a:path>
                <a:path w="1876425" h="1926589">
                  <a:moveTo>
                    <a:pt x="1876234" y="864095"/>
                  </a:moveTo>
                  <a:lnTo>
                    <a:pt x="1873605" y="851293"/>
                  </a:lnTo>
                  <a:lnTo>
                    <a:pt x="1866493" y="840765"/>
                  </a:lnTo>
                  <a:lnTo>
                    <a:pt x="1855990" y="833628"/>
                  </a:lnTo>
                  <a:lnTo>
                    <a:pt x="1843189" y="830999"/>
                  </a:lnTo>
                  <a:lnTo>
                    <a:pt x="1830412" y="833628"/>
                  </a:lnTo>
                  <a:lnTo>
                    <a:pt x="1819922" y="840765"/>
                  </a:lnTo>
                  <a:lnTo>
                    <a:pt x="1812810" y="851293"/>
                  </a:lnTo>
                  <a:lnTo>
                    <a:pt x="1810207" y="864095"/>
                  </a:lnTo>
                  <a:lnTo>
                    <a:pt x="1812810" y="876884"/>
                  </a:lnTo>
                  <a:lnTo>
                    <a:pt x="1819922" y="887387"/>
                  </a:lnTo>
                  <a:lnTo>
                    <a:pt x="1830412" y="894511"/>
                  </a:lnTo>
                  <a:lnTo>
                    <a:pt x="1843189" y="897128"/>
                  </a:lnTo>
                  <a:lnTo>
                    <a:pt x="1855990" y="894600"/>
                  </a:lnTo>
                  <a:lnTo>
                    <a:pt x="1866493" y="887628"/>
                  </a:lnTo>
                  <a:lnTo>
                    <a:pt x="1873605" y="877150"/>
                  </a:lnTo>
                  <a:lnTo>
                    <a:pt x="1876234" y="864095"/>
                  </a:lnTo>
                  <a:close/>
                </a:path>
                <a:path w="1876425" h="1926589">
                  <a:moveTo>
                    <a:pt x="1876234" y="448868"/>
                  </a:moveTo>
                  <a:lnTo>
                    <a:pt x="1873605" y="436067"/>
                  </a:lnTo>
                  <a:lnTo>
                    <a:pt x="1866493" y="425564"/>
                  </a:lnTo>
                  <a:lnTo>
                    <a:pt x="1855990" y="418452"/>
                  </a:lnTo>
                  <a:lnTo>
                    <a:pt x="1843189" y="415823"/>
                  </a:lnTo>
                  <a:lnTo>
                    <a:pt x="1830412" y="418452"/>
                  </a:lnTo>
                  <a:lnTo>
                    <a:pt x="1819922" y="425564"/>
                  </a:lnTo>
                  <a:lnTo>
                    <a:pt x="1812810" y="436067"/>
                  </a:lnTo>
                  <a:lnTo>
                    <a:pt x="1810207" y="448868"/>
                  </a:lnTo>
                  <a:lnTo>
                    <a:pt x="1812810" y="461645"/>
                  </a:lnTo>
                  <a:lnTo>
                    <a:pt x="1819922" y="472160"/>
                  </a:lnTo>
                  <a:lnTo>
                    <a:pt x="1830412" y="479285"/>
                  </a:lnTo>
                  <a:lnTo>
                    <a:pt x="1843189" y="481901"/>
                  </a:lnTo>
                  <a:lnTo>
                    <a:pt x="1855990" y="479285"/>
                  </a:lnTo>
                  <a:lnTo>
                    <a:pt x="1866493" y="472160"/>
                  </a:lnTo>
                  <a:lnTo>
                    <a:pt x="1873605" y="461645"/>
                  </a:lnTo>
                  <a:lnTo>
                    <a:pt x="1876234" y="448868"/>
                  </a:lnTo>
                  <a:close/>
                </a:path>
              </a:pathLst>
            </a:custGeom>
            <a:solidFill>
              <a:srgbClr val="1615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55052" y="1103393"/>
              <a:ext cx="150356" cy="222543"/>
            </a:xfrm>
            <a:prstGeom prst="rect">
              <a:avLst/>
            </a:prstGeom>
          </p:spPr>
        </p:pic>
        <p:pic>
          <p:nvPicPr>
            <p:cNvPr id="11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4500" y="1485900"/>
              <a:ext cx="2057400" cy="2057146"/>
            </a:xfrm>
            <a:prstGeom prst="rect">
              <a:avLst/>
            </a:prstGeom>
          </p:spPr>
        </p:pic>
      </p:grpSp>
      <p:sp>
        <p:nvSpPr>
          <p:cNvPr id="3" name="Заголовок 2"/>
          <p:cNvSpPr>
            <a:spLocks noGrp="1"/>
          </p:cNvSpPr>
          <p:nvPr>
            <p:ph type="ctrTitle"/>
          </p:nvPr>
        </p:nvSpPr>
        <p:spPr>
          <a:xfrm>
            <a:off x="4033444" y="2204864"/>
            <a:ext cx="8155380" cy="3888432"/>
          </a:xfrm>
        </p:spPr>
        <p:txBody>
          <a:bodyPr rtlCol="0">
            <a:noAutofit/>
          </a:bodyPr>
          <a:lstStyle/>
          <a:p>
            <a:r>
              <a:rPr lang="ru-RU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Модуль </a:t>
            </a:r>
            <a:r>
              <a:rPr lang="ru-RU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13. Введение в </a:t>
            </a:r>
            <a:r>
              <a:rPr lang="ru-RU" sz="6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026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4852" y="685943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733221C6-194B-48FF-AD35-0D8D89CBD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17948" y="729001"/>
            <a:ext cx="10270877" cy="6128999"/>
          </a:xfrm>
          <a:solidFill>
            <a:srgbClr val="0E4895"/>
          </a:solidFill>
        </p:spPr>
        <p:txBody>
          <a:bodyPr anchor="ctr">
            <a:no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ru-RU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Модуль авторизации и аутентификации. 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 нем собраны инструменты, отвечающие за авторизацию и аутентификацию пользователя в системе. В коммерческой разработке в этой области сейчас огромное количество возможных решений, и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позволяет работать с большинством современных протоколов и процессов. Этот модуль тесно связан с другой разработкой —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отдельным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фреймворком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на базе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Он позволяет создавать сложные механизмы аутентификации и авторизации, рассчитанные в том числе на масштабные корпоративные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-проекты.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официально включен в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как дочерняя разработка.</a:t>
            </a:r>
            <a:endParaRPr lang="en-US" altLang="en-US" sz="2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Spring?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28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733221C6-194B-48FF-AD35-0D8D89CBD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17948" y="729001"/>
            <a:ext cx="10270877" cy="6128999"/>
          </a:xfrm>
          <a:solidFill>
            <a:srgbClr val="0E4895"/>
          </a:solidFill>
        </p:spPr>
        <p:txBody>
          <a:bodyPr anchor="ctr">
            <a:noAutofit/>
          </a:bodyPr>
          <a:lstStyle/>
          <a:p>
            <a:pPr fontAlgn="base"/>
            <a:r>
              <a:rPr lang="ru-RU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Дочерние </a:t>
            </a:r>
            <a:r>
              <a:rPr lang="ru-RU" sz="21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фреймворки</a:t>
            </a:r>
            <a:r>
              <a:rPr lang="ru-RU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 Мы намеренно отделили их от модулей: хотя дочерние проекты могут быть компонентами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их можно применять с другими разработками. Один из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фреймворков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мы упомянули выше. Это отдельный инструментарий. И он не единственный:</a:t>
            </a:r>
          </a:p>
          <a:p>
            <a:pPr fontAlgn="base"/>
            <a:r>
              <a:rPr lang="ru-RU" sz="21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Roo</a:t>
            </a:r>
            <a:r>
              <a:rPr lang="ru-RU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—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для быстрого создания бизнес-приложений. Он связан со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и частично пользуется его возможностями, но задача у него другая, более специфическая. Он реализует подход «соглашение прежде конфигурации», или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CoC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Convention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). Это означает, что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включает ряд соглашений по структуре проекта, и они превыше конкретных конфигурационных решений. Подход нужен, чтобы быстро создавать типовые приложения и не заботиться о разработке уникальных соглашений;</a:t>
            </a:r>
          </a:p>
          <a:p>
            <a:pPr fontAlgn="base"/>
            <a:r>
              <a:rPr lang="ru-RU" sz="21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  <a:r>
              <a:rPr lang="ru-RU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—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для интеграции разных корпоративных приложений в единую сеть. Он позволяет обмениваться сообщениями, маршрутизировать потоки данных, активировать сервисы, интегрироваться с различными технологиями и строить архитектуру сети. Это бывает нужно, например, на больших предприятиях.</a:t>
            </a:r>
          </a:p>
        </p:txBody>
      </p:sp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Spring?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09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733221C6-194B-48FF-AD35-0D8D89CBD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17948" y="729001"/>
            <a:ext cx="10270877" cy="6128999"/>
          </a:xfrm>
          <a:solidFill>
            <a:srgbClr val="0E4895"/>
          </a:solidFill>
        </p:spPr>
        <p:txBody>
          <a:bodyPr anchor="ctr">
            <a:noAutofit/>
          </a:bodyPr>
          <a:lstStyle/>
          <a:p>
            <a:pPr fontAlgn="base"/>
            <a:r>
              <a:rPr lang="ru-RU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 чем разница между </a:t>
            </a:r>
            <a:r>
              <a:rPr lang="ru-RU" sz="20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20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Boot</a:t>
            </a:r>
            <a:endParaRPr lang="ru-RU" sz="2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 начале работы с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фреймворком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можно перепутать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Boot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Это не отдельный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а дополнение к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которое облегчает работу с ним.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нужно конфигурировать для каждого нового проекта. Конфигурация может занять много времени и не дать ощутимые преимущества в дальнейшей работе. Чтобы исправить проблему, был создан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Boot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Он включает комплекс утилит для автоматизации настройки.</a:t>
            </a:r>
          </a:p>
          <a:p>
            <a:pPr fontAlgn="base"/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Boot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автоматически конфигурирует проекты на основе одного из стартовых пакетов для них;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облегчает создание и развертывание приложений на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быстро и легко управляет зависимостями и подгружает необходимые модули;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поддерживает встроенный сервер для запуска приложений;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может автоматически создать и настроить базу данных для приложения.</a:t>
            </a:r>
          </a:p>
          <a:p>
            <a:pPr fontAlgn="base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При необходимости настройки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Boot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можно изменить, чтобы он конфигурировал и настраивал компоненты иначе. Набор утилит облегчает работу со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поэтому некоторые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туториалы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по умолчанию написаны с учетом использования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Boot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Spring?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64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733221C6-194B-48FF-AD35-0D8D89CBD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17948" y="729001"/>
            <a:ext cx="10270877" cy="6128999"/>
          </a:xfrm>
          <a:solidFill>
            <a:srgbClr val="0E4895"/>
          </a:solidFill>
        </p:spPr>
        <p:txBody>
          <a:bodyPr anchor="ctr">
            <a:noAutofit/>
          </a:bodyPr>
          <a:lstStyle/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ru-RU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комплексного использования.</a:t>
            </a:r>
            <a:r>
              <a:rPr lang="ru-RU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 Благодаря огромному количеству компонентов и технологий, которые поддерживает </a:t>
            </a:r>
            <a:r>
              <a:rPr lang="ru-RU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он универсален. Его можно использовать комплексно, например для разных частей архитектуры MVC или решения других сложных задач. Не нужно собирать большой стек технологий. Если чего-то окажется недостаточно, помогут дополнительные инструменты и другое ПО экосистемы </a:t>
            </a:r>
            <a:r>
              <a:rPr lang="ru-RU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ru-RU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Облегчение и ускорение работы.</a:t>
            </a:r>
            <a:r>
              <a:rPr lang="ru-RU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 Цель любого </a:t>
            </a:r>
            <a:r>
              <a:rPr lang="ru-RU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фреймворка</a:t>
            </a:r>
            <a:r>
              <a:rPr lang="ru-RU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— делать работу эффективнее и быстрее. То, на что ушло бы несколько месяцев на «чистом» языке, с </a:t>
            </a:r>
            <a:r>
              <a:rPr lang="ru-RU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фреймворком</a:t>
            </a:r>
            <a:r>
              <a:rPr lang="ru-RU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делается за считанные дни, а в коммерческой разработке время имеет ключевое значение. Фреймворк — как каркас, вокруг которого пишется остальной код программы. Некоторые компоненты и логика уже реализованы, и задача программиста — в том, чтобы грамотно ими воспользоваться.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ru-RU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Масштабность.</a:t>
            </a:r>
            <a:r>
              <a:rPr lang="ru-RU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 Благодаря огромной экосистеме можно подобрать решение для любой задачи. Дополнительные модули, технологии и программное обеспечение от разработчиков существуют для большинства актуальных направлений: веб-разработки, создания </a:t>
            </a:r>
            <a:r>
              <a:rPr lang="ru-RU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микросервисов</a:t>
            </a:r>
            <a:r>
              <a:rPr lang="ru-RU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реализации той или иной программной модели. </a:t>
            </a:r>
            <a:endParaRPr lang="ru-RU" sz="17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ru-RU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Большое </a:t>
            </a:r>
            <a:r>
              <a:rPr lang="ru-RU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сообщество.</a:t>
            </a:r>
            <a:r>
              <a:rPr lang="ru-RU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востребован и нужен на рынке труда. С ним работают много энтузиастов, поэтому вы, скорее всего, сможете найти ответ на свой вопрос на тематических порталах. У него обширная документация, часть которой переведена на русский язык. Энтузиасты постоянно улучшают </a:t>
            </a:r>
            <a:r>
              <a:rPr lang="ru-RU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</a:t>
            </a:r>
            <a:r>
              <a:rPr lang="ru-RU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или дополняют его новыми технологиями — в долговременной перспективе это облегчает программирование.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ru-RU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Открытый исходный код.</a:t>
            </a:r>
            <a:r>
              <a:rPr lang="ru-RU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бесплатный, а его код открыт всем желающим. Технологии, связанные с </a:t>
            </a:r>
            <a:r>
              <a:rPr lang="ru-RU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ru-RU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чаще других бывают </a:t>
            </a:r>
            <a:r>
              <a:rPr lang="ru-RU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проприетарными</a:t>
            </a:r>
            <a:r>
              <a:rPr lang="ru-RU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и закрытыми, поэтому открытость </a:t>
            </a:r>
            <a:r>
              <a:rPr lang="ru-RU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особенно важна — она снижает порог входа и облегчает изучение </a:t>
            </a:r>
            <a:r>
              <a:rPr lang="ru-RU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фреймворка</a:t>
            </a:r>
            <a:r>
              <a:rPr lang="ru-RU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Преимущества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38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89698" y="3602058"/>
            <a:ext cx="10199127" cy="635938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 Boot</a:t>
            </a:r>
            <a:endParaRPr lang="ru-RU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5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733221C6-194B-48FF-AD35-0D8D89CBD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17948" y="756432"/>
            <a:ext cx="10270877" cy="6128999"/>
          </a:xfrm>
          <a:solidFill>
            <a:srgbClr val="0E4895"/>
          </a:solidFill>
        </p:spPr>
        <p:txBody>
          <a:bodyPr anchor="ctr">
            <a:noAutofit/>
          </a:bodyPr>
          <a:lstStyle/>
          <a:p>
            <a:pPr fontAlgn="base"/>
            <a:r>
              <a:rPr lang="uk-UA" sz="1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Створюємо шаблонний проект за посиланням </a:t>
            </a:r>
            <a:endParaRPr lang="en-US" sz="17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en-US" sz="1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://</a:t>
            </a:r>
            <a:r>
              <a:rPr lang="en-US" sz="1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spring.io/guides</a:t>
            </a:r>
            <a:r>
              <a:rPr lang="en-US" sz="1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uk-UA" sz="1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Обираємо </a:t>
            </a:r>
            <a:r>
              <a:rPr lang="en-US" sz="1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guide </a:t>
            </a:r>
            <a:endParaRPr lang="uk-UA" sz="17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uk-UA" sz="1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відповідного типу. Далі завантажуємо його та </a:t>
            </a:r>
          </a:p>
          <a:p>
            <a:pPr fontAlgn="base"/>
            <a:r>
              <a:rPr lang="uk-UA" sz="17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деархівуємо</a:t>
            </a:r>
            <a:r>
              <a:rPr lang="uk-UA" sz="1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 Boot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6096" y="5157192"/>
            <a:ext cx="4655143" cy="85730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8987" y="756432"/>
            <a:ext cx="5218088" cy="579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03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733221C6-194B-48FF-AD35-0D8D89CBD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17948" y="729001"/>
            <a:ext cx="10270877" cy="6128999"/>
          </a:xfrm>
          <a:solidFill>
            <a:srgbClr val="0E4895"/>
          </a:solidFill>
        </p:spPr>
        <p:txBody>
          <a:bodyPr anchor="ctr">
            <a:noAutofit/>
          </a:bodyPr>
          <a:lstStyle/>
          <a:p>
            <a:pPr fontAlgn="base"/>
            <a:r>
              <a:rPr lang="uk-UA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Чистий проект (без використання розширень) </a:t>
            </a:r>
          </a:p>
          <a:p>
            <a:pPr fontAlgn="base"/>
            <a:r>
              <a:rPr lang="uk-UA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матиме наступний вигляд.</a:t>
            </a:r>
            <a:endParaRPr lang="ru-RU" sz="1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 Boot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4532" y="1387412"/>
            <a:ext cx="4638095" cy="4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95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733221C6-194B-48FF-AD35-0D8D89CBD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17948" y="729001"/>
            <a:ext cx="10270877" cy="6128999"/>
          </a:xfrm>
          <a:solidFill>
            <a:srgbClr val="0E4895"/>
          </a:solidFill>
        </p:spPr>
        <p:txBody>
          <a:bodyPr anchor="ctr">
            <a:noAutofit/>
          </a:bodyPr>
          <a:lstStyle/>
          <a:p>
            <a:pPr fontAlgn="base"/>
            <a:endParaRPr lang="uk-UA" sz="1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endParaRPr lang="uk-UA" sz="17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endParaRPr lang="uk-UA" sz="1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endParaRPr lang="uk-UA" sz="17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ru-RU" sz="17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Можна</a:t>
            </a:r>
            <a:r>
              <a:rPr lang="ru-RU" sz="1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додати</a:t>
            </a:r>
            <a:r>
              <a:rPr lang="ru-RU" sz="1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залежності</a:t>
            </a:r>
            <a:r>
              <a:rPr lang="ru-RU" sz="1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всередині</a:t>
            </a:r>
            <a:r>
              <a:rPr lang="ru-RU" sz="1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Initializer-</a:t>
            </a:r>
            <a:r>
              <a:rPr lang="uk-UA" sz="1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а, або у </a:t>
            </a:r>
            <a:endParaRPr lang="en-US" sz="17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en-US" sz="1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pom.xml.</a:t>
            </a:r>
          </a:p>
          <a:p>
            <a:pPr fontAlgn="base"/>
            <a:r>
              <a:rPr lang="uk-UA" sz="1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Додаток матиме наступний вигляд.</a:t>
            </a:r>
            <a:endParaRPr lang="ru-RU" sz="1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 Boot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8243" y="848451"/>
            <a:ext cx="4987039" cy="294504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4916" y="1988840"/>
            <a:ext cx="4695238" cy="4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5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733221C6-194B-48FF-AD35-0D8D89CBD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17948" y="729001"/>
            <a:ext cx="6196739" cy="6128999"/>
          </a:xfrm>
          <a:solidFill>
            <a:srgbClr val="0E4895"/>
          </a:solidFill>
        </p:spPr>
        <p:txBody>
          <a:bodyPr anchor="ctr">
            <a:noAutofit/>
          </a:bodyPr>
          <a:lstStyle/>
          <a:p>
            <a:pPr fontAlgn="base"/>
            <a:r>
              <a:rPr lang="uk-UA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Контролери мають бути розташованими у папці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Controllers.</a:t>
            </a:r>
            <a:endParaRPr lang="ru-R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 Boot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0885" y="1415788"/>
            <a:ext cx="3876190" cy="4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68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733221C6-194B-48FF-AD35-0D8D89CBD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17948" y="3717032"/>
            <a:ext cx="10270877" cy="3140968"/>
          </a:xfrm>
          <a:solidFill>
            <a:srgbClr val="0E4895"/>
          </a:solidFill>
        </p:spPr>
        <p:txBody>
          <a:bodyPr anchor="ctr">
            <a:noAutofit/>
          </a:bodyPr>
          <a:lstStyle/>
          <a:p>
            <a:pPr fontAlgn="base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Main </a:t>
            </a:r>
            <a:r>
              <a:rPr lang="uk-UA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за замовчанням.</a:t>
            </a:r>
            <a:endParaRPr lang="ru-R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 Boot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9688" y="881569"/>
            <a:ext cx="10208024" cy="2751347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7330187" y="6269871"/>
            <a:ext cx="478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https://spring.io/guides/gs/serving-web-content/</a:t>
            </a:r>
          </a:p>
        </p:txBody>
      </p:sp>
    </p:spTree>
    <p:extLst>
      <p:ext uri="{BB962C8B-B14F-4D97-AF65-F5344CB8AC3E}">
        <p14:creationId xmlns:p14="http://schemas.microsoft.com/office/powerpoint/2010/main" val="91223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733221C6-194B-48FF-AD35-0D8D89CBD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17948" y="729001"/>
            <a:ext cx="10270877" cy="6128999"/>
          </a:xfrm>
          <a:solidFill>
            <a:srgbClr val="0E4895"/>
          </a:solidFill>
        </p:spPr>
        <p:txBody>
          <a:bodyPr anchor="ctr">
            <a:no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или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—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для языка программирования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Он нужен, чтобы разработчикам было легче проектировать и создавать приложения.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не связан с конкретной парадигмой или моделью программирования, поэтому его могут использовать как каркас для разных видов приложений</a:t>
            </a:r>
            <a:r>
              <a:rPr lang="ru-RU" sz="2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1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ru-RU" altLang="en-US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Чаще всего </a:t>
            </a:r>
            <a:r>
              <a:rPr lang="ru-RU" altLang="en-US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altLang="en-US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используется в крупных корпоративных проектах: это характерно для </a:t>
            </a:r>
            <a:r>
              <a:rPr lang="ru-RU" altLang="en-US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ru-RU" altLang="en-US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и связанных с ним инструментов. Но благодаря универсальности применять </a:t>
            </a:r>
            <a:r>
              <a:rPr lang="ru-RU" altLang="en-US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altLang="en-US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можно и в других случаях. Его задача — дать разработчикам больше свободы в проектировании и реализации</a:t>
            </a:r>
            <a:r>
              <a:rPr lang="ru-RU" altLang="en-US" sz="2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altLang="en-US" sz="2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ru-RU" altLang="en-US" sz="21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altLang="en-US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— открытый бесплатный проект, просмотреть его исходный код может любой желающий. Он написан на </a:t>
            </a:r>
            <a:r>
              <a:rPr lang="ru-RU" altLang="en-US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ru-RU" altLang="en-US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altLang="en-US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Kotlin</a:t>
            </a:r>
            <a:r>
              <a:rPr lang="ru-RU" altLang="en-US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altLang="en-US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Groovy</a:t>
            </a:r>
            <a:r>
              <a:rPr lang="ru-RU" altLang="en-US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поэтому в теории может использоваться с любым из этих языков. На практике </a:t>
            </a:r>
            <a:r>
              <a:rPr lang="ru-RU" altLang="en-US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altLang="en-US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чаще всего применяют с </a:t>
            </a:r>
            <a:r>
              <a:rPr lang="ru-RU" altLang="en-US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ru-RU" altLang="en-US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Название читается как «</a:t>
            </a:r>
            <a:r>
              <a:rPr lang="ru-RU" altLang="en-US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Спринг</a:t>
            </a:r>
            <a:r>
              <a:rPr lang="ru-RU" altLang="en-US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».</a:t>
            </a:r>
            <a:endParaRPr lang="en-US" altLang="en-US" sz="2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Spring?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69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733221C6-194B-48FF-AD35-0D8D89CBD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17948" y="729001"/>
            <a:ext cx="10270877" cy="6128999"/>
          </a:xfrm>
          <a:solidFill>
            <a:srgbClr val="0E4895"/>
          </a:solidFill>
        </p:spPr>
        <p:txBody>
          <a:bodyPr anchor="ctr">
            <a:noAutofit/>
          </a:bodyPr>
          <a:lstStyle/>
          <a:p>
            <a:pPr fontAlgn="base"/>
            <a:r>
              <a:rPr lang="uk-UA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Створення та налаштування першої </a:t>
            </a:r>
          </a:p>
          <a:p>
            <a:pPr fontAlgn="base"/>
            <a:r>
              <a:rPr lang="uk-UA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сторінки.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 Boot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8027" y="881569"/>
            <a:ext cx="4819048" cy="5361905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044146" y="931148"/>
            <a:ext cx="5182131" cy="163121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&lt;!DOCTYPE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HTML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&lt;html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xmlns: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th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="http://www.thymeleaf.org"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&lt;head&gt;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&lt;title&gt;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Getting Started: Serving Web Content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&lt;/title&gt;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&lt;meta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http-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equiv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="Content-Type"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content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="text/html; charset=UTF-8"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&lt;/head&gt;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&lt;body&gt;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&lt;p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th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:text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="'Message is:' + ${name} + '!'"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&lt;/body&gt;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&lt;/html&gt;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5980" y="5454161"/>
            <a:ext cx="3590476" cy="1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35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733221C6-194B-48FF-AD35-0D8D89CBD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17948" y="729002"/>
            <a:ext cx="10270877" cy="2123934"/>
          </a:xfrm>
          <a:solidFill>
            <a:srgbClr val="0E4895"/>
          </a:solidFill>
        </p:spPr>
        <p:txBody>
          <a:bodyPr anchor="ctr">
            <a:noAutofit/>
          </a:bodyPr>
          <a:lstStyle/>
          <a:p>
            <a:pPr fontAlgn="base"/>
            <a:r>
              <a:rPr lang="uk-UA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Налаштуємо нашу сторінку: </a:t>
            </a:r>
            <a:r>
              <a:rPr lang="uk-UA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додамо</a:t>
            </a:r>
            <a:r>
              <a:rPr lang="uk-UA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header. </a:t>
            </a:r>
            <a:r>
              <a:rPr lang="uk-UA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Можна використати шаблони за посиланням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https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://getbootstrap.com/docs/5.3/examples/headers/</a:t>
            </a:r>
            <a:endParaRPr lang="ru-R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 Boot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7948" y="2924944"/>
            <a:ext cx="8185110" cy="3842507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2305" y="2006940"/>
            <a:ext cx="4201505" cy="221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733221C6-194B-48FF-AD35-0D8D89CBD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17948" y="729001"/>
            <a:ext cx="10270877" cy="6128999"/>
          </a:xfrm>
          <a:solidFill>
            <a:srgbClr val="0E4895"/>
          </a:solidFill>
        </p:spPr>
        <p:txBody>
          <a:bodyPr anchor="ctr">
            <a:noAutofit/>
          </a:bodyPr>
          <a:lstStyle/>
          <a:p>
            <a:pPr fontAlgn="base"/>
            <a:r>
              <a:rPr lang="uk-UA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Налаштуємо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header </a:t>
            </a:r>
            <a:r>
              <a:rPr lang="uk-UA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та </a:t>
            </a:r>
            <a:r>
              <a:rPr lang="uk-UA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додамо</a:t>
            </a:r>
            <a:r>
              <a:rPr lang="uk-UA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footer.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 Boot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5634" y="1389419"/>
            <a:ext cx="6333333" cy="134285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6100" y="4221088"/>
            <a:ext cx="8676190" cy="2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7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733221C6-194B-48FF-AD35-0D8D89CBD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17948" y="908720"/>
            <a:ext cx="10270877" cy="3024336"/>
          </a:xfrm>
          <a:solidFill>
            <a:srgbClr val="0E4895"/>
          </a:solidFill>
        </p:spPr>
        <p:txBody>
          <a:bodyPr anchor="ctr">
            <a:noAutofit/>
          </a:bodyPr>
          <a:lstStyle/>
          <a:p>
            <a:pPr fontAlgn="base"/>
            <a:r>
              <a:rPr lang="uk-UA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Створимо новий контролер. Він буде відповідати саме за блог.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 Boot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9996" y="4059726"/>
            <a:ext cx="9609764" cy="274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2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733221C6-194B-48FF-AD35-0D8D89CBD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17948" y="3747800"/>
            <a:ext cx="10270877" cy="3110200"/>
          </a:xfrm>
          <a:solidFill>
            <a:srgbClr val="0E4895"/>
          </a:solidFill>
        </p:spPr>
        <p:txBody>
          <a:bodyPr anchor="ctr">
            <a:noAutofit/>
          </a:bodyPr>
          <a:lstStyle/>
          <a:p>
            <a:pPr fontAlgn="base"/>
            <a:r>
              <a:rPr lang="uk-UA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Створимо нову сторінку для нового контролера.</a:t>
            </a:r>
            <a:endParaRPr lang="ru-RU" sz="1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 Boot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2047" y="865570"/>
            <a:ext cx="9955028" cy="274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83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733221C6-194B-48FF-AD35-0D8D89CBD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17948" y="729001"/>
            <a:ext cx="10270877" cy="6128999"/>
          </a:xfrm>
          <a:solidFill>
            <a:srgbClr val="0E4895"/>
          </a:solidFill>
        </p:spPr>
        <p:txBody>
          <a:bodyPr anchor="ctr">
            <a:noAutofit/>
          </a:bodyPr>
          <a:lstStyle/>
          <a:p>
            <a:pPr fontAlgn="base"/>
            <a:r>
              <a:rPr lang="uk-UA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Створимо секції для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header </a:t>
            </a:r>
            <a:r>
              <a:rPr lang="uk-UA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та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footer.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 Boot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0943" y="881569"/>
            <a:ext cx="6918892" cy="252474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9535" y="4429438"/>
            <a:ext cx="7469290" cy="230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9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733221C6-194B-48FF-AD35-0D8D89CBD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17948" y="3861048"/>
            <a:ext cx="10270877" cy="2996952"/>
          </a:xfrm>
          <a:solidFill>
            <a:srgbClr val="0E4895"/>
          </a:solidFill>
        </p:spPr>
        <p:txBody>
          <a:bodyPr anchor="ctr">
            <a:noAutofit/>
          </a:bodyPr>
          <a:lstStyle/>
          <a:p>
            <a:pPr fontAlgn="base"/>
            <a:r>
              <a:rPr lang="uk-UA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Інтегруємо наші секції у сторінки.</a:t>
            </a:r>
            <a:endParaRPr lang="ru-RU" sz="1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 Boot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861" y="855673"/>
            <a:ext cx="9897049" cy="288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2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733221C6-194B-48FF-AD35-0D8D89CBD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17949" y="2786416"/>
            <a:ext cx="3491258" cy="4071584"/>
          </a:xfrm>
          <a:solidFill>
            <a:srgbClr val="0E4895"/>
          </a:solidFill>
        </p:spPr>
        <p:txBody>
          <a:bodyPr anchor="ctr">
            <a:noAutofit/>
          </a:bodyPr>
          <a:lstStyle/>
          <a:p>
            <a:pPr fontAlgn="base"/>
            <a:r>
              <a:rPr lang="uk-UA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Налаштуємо маршрутизацію.</a:t>
            </a:r>
            <a:endParaRPr lang="ru-R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 Boot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4146" y="881569"/>
            <a:ext cx="7416824" cy="1752279"/>
          </a:xfrm>
          <a:prstGeom prst="rect">
            <a:avLst/>
          </a:prstGeom>
        </p:spPr>
      </p:pic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6094412" y="2755667"/>
            <a:ext cx="5590356" cy="381642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package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com.itstep.ItStepBlog.Controllers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org.springframework.stereotype.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Controller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org.springframework.ui.Model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org.springframework.web.bind.annotation.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GetMapping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org.springframework.web.bind.annotation.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RequestParam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@Controller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MainController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GetMapping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"/"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home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RequestParam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(name=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"name"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required=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false,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defaultValue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"Hello, World"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String name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 model) {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model.addAttribute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"name"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name)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return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"home"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GetMapping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"/about"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about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(String name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 model) {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"about"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GetMapping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"/contacts"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contacts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(String name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 model) {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"contacts"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733221C6-194B-48FF-AD35-0D8D89CBD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17948" y="4800864"/>
            <a:ext cx="10270877" cy="1940504"/>
          </a:xfrm>
          <a:solidFill>
            <a:srgbClr val="0E4895"/>
          </a:solidFill>
        </p:spPr>
        <p:txBody>
          <a:bodyPr anchor="ctr">
            <a:noAutofit/>
          </a:bodyPr>
          <a:lstStyle/>
          <a:p>
            <a:pPr fontAlgn="base"/>
            <a:r>
              <a:rPr lang="uk-UA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Додамо</a:t>
            </a:r>
            <a:r>
              <a:rPr lang="uk-UA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і налаштуємо контент усіх сторінок.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Після цього протестуймо наш додаток.</a:t>
            </a:r>
            <a:endParaRPr lang="ru-R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 Boot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6020" y="851853"/>
            <a:ext cx="8652001" cy="382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6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733221C6-194B-48FF-AD35-0D8D89CBD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17948" y="729001"/>
            <a:ext cx="10270877" cy="6128999"/>
          </a:xfrm>
          <a:solidFill>
            <a:srgbClr val="0E4895"/>
          </a:solidFill>
        </p:spPr>
        <p:txBody>
          <a:bodyPr anchor="ctr">
            <a:noAutofit/>
          </a:bodyPr>
          <a:lstStyle/>
          <a:p>
            <a:pPr fontAlgn="base"/>
            <a:r>
              <a:rPr lang="uk-UA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Додаємо залежності у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pom.xml</a:t>
            </a:r>
            <a:r>
              <a:rPr lang="uk-UA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які </a:t>
            </a:r>
          </a:p>
          <a:p>
            <a:pPr fontAlgn="base"/>
            <a:r>
              <a:rPr lang="uk-UA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необхідні нам для роботи з базами даних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 Boot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408253" y="2430498"/>
            <a:ext cx="4680519" cy="224676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&lt;dependency&gt;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&lt;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groupId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org.springframework.boot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groupId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&lt;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artifactId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spring-boot-starter-data-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jpa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artifactId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&lt;version&gt;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3.0.3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&lt;/version&gt;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&lt;/dependency&gt;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&lt;dependency&gt;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&lt;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groupId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org.postgresql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groupId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&lt;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artifactId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postgresql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artifactId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&lt;version&gt;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42.5.4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&lt;/version&gt;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&lt;/dependency&gt;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30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733221C6-194B-48FF-AD35-0D8D89CBD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17948" y="729001"/>
            <a:ext cx="10270877" cy="6128999"/>
          </a:xfrm>
          <a:solidFill>
            <a:srgbClr val="0E4895"/>
          </a:solidFill>
        </p:spPr>
        <p:txBody>
          <a:bodyPr anchor="ctr">
            <a:no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ru-RU" sz="21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Кто пользуется </a:t>
            </a:r>
            <a:r>
              <a:rPr lang="ru-RU" sz="2100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en-US" sz="21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1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ом</a:t>
            </a:r>
            <a:endParaRPr lang="ru-RU" sz="21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-разработчики, которые занимаются созданием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десктопных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мобильных или веб-приложений, —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можно использовать в любом из направлений. Чаще всего речь идет о проектах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enterprise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-масштаба.</a:t>
            </a:r>
          </a:p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Kotlin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-разработчики, так как этот язык написан на основе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и использовался для создания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Системные архитекторы и инженеры, основная задача которых — проектировать будущие проекты.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можно использовать как каркас, шаблон для приложения, поэтому он важен в проектировании и анализе.</a:t>
            </a:r>
          </a:p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Иногда —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бэкенд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-разработчики, так как в некоторых случаях серверная часть сайта может быть написана на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ru-RU" sz="2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Spring?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21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733221C6-194B-48FF-AD35-0D8D89CBD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17948" y="729001"/>
            <a:ext cx="10270877" cy="6128999"/>
          </a:xfrm>
          <a:solidFill>
            <a:srgbClr val="0E4895"/>
          </a:solidFill>
        </p:spPr>
        <p:txBody>
          <a:bodyPr anchor="ctr">
            <a:noAutofit/>
          </a:bodyPr>
          <a:lstStyle/>
          <a:p>
            <a:pPr fontAlgn="base"/>
            <a:r>
              <a:rPr lang="ru-RU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Оновлю</a:t>
            </a:r>
            <a:r>
              <a:rPr lang="uk-UA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ємо</a:t>
            </a:r>
            <a:r>
              <a:rPr lang="uk-UA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application.properties</a:t>
            </a:r>
            <a:r>
              <a:rPr lang="uk-UA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fontAlgn="base"/>
            <a:r>
              <a:rPr lang="uk-UA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</a:t>
            </a:r>
            <a:r>
              <a:rPr lang="uk-UA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одаючи параметри підключення </a:t>
            </a:r>
          </a:p>
          <a:p>
            <a:pPr fontAlgn="base"/>
            <a:r>
              <a:rPr lang="uk-UA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до БД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 Boot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526460" y="2430499"/>
            <a:ext cx="5472608" cy="224676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server.port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=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8081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spring.jpa.hibernate.ddl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-auto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=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update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spring.jpa.hibernate.show-sql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=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true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spring.datasource.url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=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jdbc:postgresql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://localhost:5432/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ItStepBlogDb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spring.datasource.username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=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postgres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spring.datasource.password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=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inga</a:t>
            </a:r>
            <a:endParaRPr kumimoji="0" lang="en-US" altLang="en-US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733221C6-194B-48FF-AD35-0D8D89CBD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17948" y="729001"/>
            <a:ext cx="10270877" cy="6128999"/>
          </a:xfrm>
          <a:solidFill>
            <a:srgbClr val="0E4895"/>
          </a:solidFill>
        </p:spPr>
        <p:txBody>
          <a:bodyPr anchor="ctr">
            <a:noAutofit/>
          </a:bodyPr>
          <a:lstStyle/>
          <a:p>
            <a:pPr fontAlgn="base"/>
            <a:r>
              <a:rPr lang="uk-UA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Створюємо відповідну </a:t>
            </a:r>
          </a:p>
          <a:p>
            <a:pPr fontAlgn="base"/>
            <a:r>
              <a:rPr lang="uk-UA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БД.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 Boot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8348" y="1131245"/>
            <a:ext cx="6460366" cy="484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7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733221C6-194B-48FF-AD35-0D8D89CBD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17949" y="729001"/>
            <a:ext cx="6408712" cy="6128999"/>
          </a:xfrm>
          <a:solidFill>
            <a:srgbClr val="0E4895"/>
          </a:solidFill>
        </p:spPr>
        <p:txBody>
          <a:bodyPr anchor="ctr">
            <a:noAutofit/>
          </a:bodyPr>
          <a:lstStyle/>
          <a:p>
            <a:pPr fontAlgn="base"/>
            <a:r>
              <a:rPr lang="uk-UA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</a:t>
            </a:r>
            <a:r>
              <a:rPr lang="uk-UA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 працюємо за паттерном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MVC</a:t>
            </a:r>
            <a:r>
              <a:rPr lang="uk-UA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Отже для взаємодії з БД нам необхідні моделі – створимо для них папку та класи.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 Boot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6660" y="1364939"/>
            <a:ext cx="3587973" cy="490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1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733221C6-194B-48FF-AD35-0D8D89CBD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17948" y="729001"/>
            <a:ext cx="10270877" cy="6128999"/>
          </a:xfrm>
          <a:solidFill>
            <a:srgbClr val="0E4895"/>
          </a:solidFill>
        </p:spPr>
        <p:txBody>
          <a:bodyPr anchor="ctr">
            <a:noAutofit/>
          </a:bodyPr>
          <a:lstStyle/>
          <a:p>
            <a:pPr fontAlgn="base"/>
            <a:r>
              <a:rPr lang="uk-UA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Опишемо наш клас.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 Boot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8268" y="1823884"/>
            <a:ext cx="7223430" cy="386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733221C6-194B-48FF-AD35-0D8D89CBD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17948" y="756433"/>
            <a:ext cx="3478253" cy="6128999"/>
          </a:xfrm>
          <a:solidFill>
            <a:srgbClr val="0E4895"/>
          </a:solidFill>
        </p:spPr>
        <p:txBody>
          <a:bodyPr anchor="ctr">
            <a:noAutofit/>
          </a:bodyPr>
          <a:lstStyle/>
          <a:p>
            <a:pPr fontAlgn="base"/>
            <a:r>
              <a:rPr lang="uk-UA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Створюємо інтерфейс </a:t>
            </a:r>
            <a:r>
              <a:rPr lang="uk-UA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репозиторія</a:t>
            </a:r>
            <a:r>
              <a:rPr lang="uk-UA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для кожної моделі.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 Boot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2399" y="733577"/>
            <a:ext cx="6594676" cy="278725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4518" y="3552715"/>
            <a:ext cx="6310437" cy="325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5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733221C6-194B-48FF-AD35-0D8D89CBD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17949" y="756433"/>
            <a:ext cx="5249592" cy="6128999"/>
          </a:xfrm>
          <a:solidFill>
            <a:srgbClr val="0E4895"/>
          </a:solidFill>
        </p:spPr>
        <p:txBody>
          <a:bodyPr anchor="ctr">
            <a:noAutofit/>
          </a:bodyPr>
          <a:lstStyle/>
          <a:p>
            <a:pPr fontAlgn="base"/>
            <a:r>
              <a:rPr lang="uk-UA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Використаємо усі компоненти у контролері.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 Boot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7167540" y="1818567"/>
            <a:ext cx="4988025" cy="390876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package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com.itstep.ItStepBlog.Controllers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com.itstep.ItStepBlog.Models.Post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com.itstep.ItStepBlog.Repo.PostRepository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org.springframework.beans.factory.annotation.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Autowired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org.springframework.stereotype.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Controller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org.springframework.ui.Model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org.springframework.web.bind.annotation.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GetMapping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@Controller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BlogController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Autowired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PostRepository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postRepository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GetMapping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"/blog"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blogMain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(Model model)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Iterable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&lt;Post&gt; posts =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postRepository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.findAll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model.addAttribute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"posts"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posts)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return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blogMain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68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733221C6-194B-48FF-AD35-0D8D89CBD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17949" y="729001"/>
            <a:ext cx="5490426" cy="6128999"/>
          </a:xfrm>
          <a:solidFill>
            <a:srgbClr val="0E4895"/>
          </a:solidFill>
        </p:spPr>
        <p:txBody>
          <a:bodyPr anchor="ctr">
            <a:noAutofit/>
          </a:bodyPr>
          <a:lstStyle/>
          <a:p>
            <a:pPr fontAlgn="base"/>
            <a:r>
              <a:rPr lang="uk-UA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Налаштуємо сортування для новин у блозі за часом появи (новіші згори).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 Boot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7534572" y="1069677"/>
            <a:ext cx="3976351" cy="544764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package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com.itstep.ItStepBlog.Controllers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org.springframework.ui.Model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com.itstep.ItStepBlog.Models.Post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com.itstep.ItStepBlog.Repo.PostRepository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org.springframework.beans.factory.annotation.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Autowired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org.springframework.stereotype.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Controller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org.springframework.web.bind.annotation.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GetMapping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java.util.ArrayList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java.util.Collections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@Controller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BlogController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Autowired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PostRepository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postRepository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GetMapping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"/blog"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blogMain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(Model model)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Iterable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&lt;Post&gt; posts = 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postRepository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.findAll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вытянет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все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записи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ArrayList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&lt;Post&gt;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post_list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ArrayList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&lt;&gt;()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for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(Post item : posts)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{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post_list.add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(item)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Collections.</a:t>
            </a:r>
            <a:r>
              <a:rPr kumimoji="0" lang="en-US" altLang="en-US" sz="1000" b="0" i="1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reverse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post_list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model.addAttribute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"posts"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post_list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return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blogMain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60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733221C6-194B-48FF-AD35-0D8D89CBD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17948" y="729001"/>
            <a:ext cx="10270877" cy="6128999"/>
          </a:xfrm>
          <a:solidFill>
            <a:srgbClr val="0E4895"/>
          </a:solidFill>
        </p:spPr>
        <p:txBody>
          <a:bodyPr anchor="ctr">
            <a:noAutofit/>
          </a:bodyPr>
          <a:lstStyle/>
          <a:p>
            <a:pPr fontAlgn="base"/>
            <a:r>
              <a:rPr lang="uk-UA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Налаштуємо відображення.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 Boot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454452" y="1889052"/>
            <a:ext cx="5302325" cy="37548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&lt;!DOCTYPE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html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&lt;html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xmlns: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th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="http://www.thymeleaf.org"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lang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en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&lt;head&gt;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&lt;meta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charset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="UTF-8"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&lt;title&gt;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Blog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&lt;/title&gt;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&lt;link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href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="https://cdn.jsdelivr.net/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npm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/bootstrap@5.3.0-alpha1/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dist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/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css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/bootstrap.min.css"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rel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="stylesheet"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integrity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="sha384-GLhlTQ8iRABdZLl6O3oVMWSktQOp6b7In1Zl3/Jr59b6EGGoI1aFkw7cmDA6j6gD"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crossorigin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="anonymous"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&gt;&lt;/head&gt;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&lt;/head&gt;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&lt;body&gt;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&lt;header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th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:insert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="sections/header :: header"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&gt;&lt;/header&gt;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&lt;div 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="container mt-5"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&lt;h3&gt;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Blog Page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&lt;/h3&gt;</a:t>
            </a:r>
            <a:b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&lt;div </a:t>
            </a:r>
            <a:r>
              <a:rPr kumimoji="0" lang="en-US" altLang="en-US" sz="1100" b="1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th</a:t>
            </a:r>
            <a:r>
              <a:rPr kumimoji="0" lang="en-US" altLang="en-US" sz="1100" b="1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:each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="el : ${posts}" 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="alert alert-info mt-3"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&lt;h2 </a:t>
            </a:r>
            <a:r>
              <a:rPr kumimoji="0" lang="en-US" altLang="en-US" sz="1100" b="1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th</a:t>
            </a:r>
            <a:r>
              <a:rPr kumimoji="0" lang="en-US" altLang="en-US" sz="1100" b="1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:text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="${</a:t>
            </a:r>
            <a:r>
              <a:rPr kumimoji="0" lang="en-US" altLang="en-US" sz="1100" b="1" i="0" u="none" strike="noStrike" cap="none" normalizeH="0" baseline="0" dirty="0" err="1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el.title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}"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&gt;&lt;/h2&gt;</a:t>
            </a:r>
            <a:b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&lt;p </a:t>
            </a:r>
            <a:r>
              <a:rPr kumimoji="0" lang="en-US" altLang="en-US" sz="1100" b="1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th</a:t>
            </a:r>
            <a:r>
              <a:rPr kumimoji="0" lang="en-US" altLang="en-US" sz="1100" b="1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:text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="${</a:t>
            </a:r>
            <a:r>
              <a:rPr kumimoji="0" lang="en-US" altLang="en-US" sz="1100" b="1" i="0" u="none" strike="noStrike" cap="none" normalizeH="0" baseline="0" dirty="0" err="1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el.anons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}"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&gt;&lt;/p&gt;</a:t>
            </a:r>
            <a:b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&lt;a </a:t>
            </a:r>
            <a:r>
              <a:rPr kumimoji="0" lang="en-US" altLang="en-US" sz="1100" b="1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th</a:t>
            </a:r>
            <a:r>
              <a:rPr kumimoji="0" lang="en-US" altLang="en-US" sz="1100" b="1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:href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="'/blog/'+${el.id}"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More info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&lt;/a&gt;</a:t>
            </a:r>
            <a:b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&lt;/div&gt;</a:t>
            </a:r>
            <a:b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&lt;/div&gt;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&lt;footer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th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:insert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="sections/footer :: footer"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&gt;&lt;/footer&gt;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&lt;/body&gt;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&lt;/html&gt;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733221C6-194B-48FF-AD35-0D8D89CBD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17948" y="729001"/>
            <a:ext cx="10270877" cy="6128999"/>
          </a:xfrm>
          <a:solidFill>
            <a:srgbClr val="0E4895"/>
          </a:solidFill>
        </p:spPr>
        <p:txBody>
          <a:bodyPr anchor="ctr">
            <a:noAutofit/>
          </a:bodyPr>
          <a:lstStyle/>
          <a:p>
            <a:pPr fontAlgn="base"/>
            <a:r>
              <a:rPr lang="uk-UA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Можна додати записи, </a:t>
            </a:r>
          </a:p>
          <a:p>
            <a:pPr fontAlgn="base"/>
            <a:r>
              <a:rPr lang="uk-UA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запустити і </a:t>
            </a:r>
          </a:p>
          <a:p>
            <a:pPr fontAlgn="base"/>
            <a:r>
              <a:rPr lang="uk-UA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протестувати.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 Boot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0614" y="1280853"/>
            <a:ext cx="6700393" cy="502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0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733221C6-194B-48FF-AD35-0D8D89CBD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17949" y="783865"/>
            <a:ext cx="5184576" cy="6074135"/>
          </a:xfrm>
          <a:solidFill>
            <a:srgbClr val="0E4895"/>
          </a:solidFill>
        </p:spPr>
        <p:txBody>
          <a:bodyPr anchor="ctr">
            <a:noAutofit/>
          </a:bodyPr>
          <a:lstStyle/>
          <a:p>
            <a:pPr fontAlgn="base"/>
            <a:r>
              <a:rPr lang="uk-UA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Створимо сторінку додавання нового поста. Одразу </a:t>
            </a:r>
            <a:r>
              <a:rPr lang="uk-UA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додамо</a:t>
            </a:r>
            <a:r>
              <a:rPr lang="uk-UA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header </a:t>
            </a:r>
            <a:r>
              <a:rPr lang="uk-UA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посилання на метод у контролері.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 Boot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7102524" y="2212123"/>
            <a:ext cx="4999595" cy="28931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ul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nav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 col-12 col-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lg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-auto me-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lg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-auto mb-2 justify-content-center mb-md-0"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&lt;li&gt;&lt;a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href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="/"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nav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-link px-2 link-secondary"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Main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&lt;/a&gt;&lt;/li&gt;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&lt;li&gt;&lt;a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href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="/blog"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nav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-link px-2 link-dark"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Blog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&lt;/a&gt;&lt;/li&gt;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1" i="1" u="sng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&lt;li&gt;&lt;a </a:t>
            </a:r>
            <a:r>
              <a:rPr kumimoji="0" lang="en-US" altLang="en-US" sz="1400" b="1" i="1" u="sng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href</a:t>
            </a:r>
            <a:r>
              <a:rPr kumimoji="0" lang="en-US" altLang="en-US" sz="1400" b="1" i="1" u="sng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="/blog/new" </a:t>
            </a:r>
            <a:r>
              <a:rPr kumimoji="0" lang="en-US" altLang="en-US" sz="1400" b="1" i="1" u="sng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1400" b="1" i="1" u="sng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1" i="1" u="sng" strike="noStrike" cap="none" normalizeH="0" baseline="0" dirty="0" err="1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nav</a:t>
            </a:r>
            <a:r>
              <a:rPr kumimoji="0" lang="en-US" altLang="en-US" sz="1400" b="1" i="1" u="sng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-link px-2 link-dark"</a:t>
            </a:r>
            <a:r>
              <a:rPr kumimoji="0" lang="en-US" altLang="en-US" sz="1400" b="1" i="1" u="sng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1" i="1" u="sng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New post</a:t>
            </a:r>
            <a:r>
              <a:rPr kumimoji="0" lang="en-US" altLang="en-US" sz="1400" b="1" i="1" u="sng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&lt;/a&gt;&lt;/li&gt;</a:t>
            </a:r>
            <a:br>
              <a:rPr kumimoji="0" lang="en-US" altLang="en-US" sz="1400" b="1" i="1" u="sng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&lt;li&gt;&lt;a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href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="/about"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nav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-link px-2 link-dark"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About us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&lt;/a&gt;&lt;/li&gt;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&lt;li&gt;&lt;a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href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="/contacts"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nav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-link px-2 link-dark"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Contacts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&lt;/a&gt;&lt;/li&gt;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ul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93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733221C6-194B-48FF-AD35-0D8D89CBD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17948" y="729001"/>
            <a:ext cx="10270877" cy="6128999"/>
          </a:xfrm>
          <a:solidFill>
            <a:srgbClr val="0E4895"/>
          </a:solidFill>
        </p:spPr>
        <p:txBody>
          <a:bodyPr anchor="ctr">
            <a:noAutofit/>
          </a:bodyPr>
          <a:lstStyle/>
          <a:p>
            <a:pPr fontAlgn="base"/>
            <a:r>
              <a:rPr lang="ru-RU" sz="21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Для чего нужен </a:t>
            </a:r>
            <a:r>
              <a:rPr lang="ru-RU" sz="21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endParaRPr lang="ru-RU" sz="21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Для более быстрого и легкого создания приложений — набор инструментов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фреймворка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позволяет выполнять те же задачи с меньшим количеством затрат, чем при написании с нуля.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Для архитектурной «гибкости»: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универсален, поэтому позволяет реализовать нестандартные решения.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Для гибкого использования возможностей — к проекту можно подключать разнообразные модули и тем самым настраивать инструментарий под свои нужды.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Для удобного построения зависимостей, благодаря которому разработчики могут сконцентрироваться на логике приложения, а не на том, как подключить одно к другому.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Для реализации парадигмы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аспектно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-ориентированного программирования, о котором мы подробнее расскажем ниже.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Для решения задач, связанных со связями между компонентами или разными приложениями, для доступа различных частей системы друг к другу и многого другого.</a:t>
            </a:r>
          </a:p>
        </p:txBody>
      </p:sp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Spring?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84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733221C6-194B-48FF-AD35-0D8D89CBD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17949" y="729001"/>
            <a:ext cx="3978534" cy="6128999"/>
          </a:xfrm>
          <a:solidFill>
            <a:srgbClr val="0E4895"/>
          </a:solidFill>
        </p:spPr>
        <p:txBody>
          <a:bodyPr anchor="ctr">
            <a:noAutofit/>
          </a:bodyPr>
          <a:lstStyle/>
          <a:p>
            <a:pPr fontAlgn="base"/>
            <a:r>
              <a:rPr lang="ru-RU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Створимо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сторінку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а на </a:t>
            </a:r>
            <a:r>
              <a:rPr lang="ru-RU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ній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форму для </a:t>
            </a:r>
            <a:r>
              <a:rPr lang="ru-RU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заповнення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інформації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про пост.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 Boot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5357" y="1196752"/>
            <a:ext cx="6261718" cy="482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8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733221C6-194B-48FF-AD35-0D8D89CBD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17948" y="729001"/>
            <a:ext cx="3019713" cy="6128999"/>
          </a:xfrm>
          <a:solidFill>
            <a:srgbClr val="0E4895"/>
          </a:solidFill>
        </p:spPr>
        <p:txBody>
          <a:bodyPr anchor="ctr">
            <a:noAutofit/>
          </a:bodyPr>
          <a:lstStyle/>
          <a:p>
            <a:pPr fontAlgn="base"/>
            <a:r>
              <a:rPr lang="uk-UA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Реалізовуємо метод додавання по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post.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 Boot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5364" y="1556792"/>
            <a:ext cx="7324009" cy="469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9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733221C6-194B-48FF-AD35-0D8D89CBD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17949" y="729001"/>
            <a:ext cx="5760640" cy="6128999"/>
          </a:xfrm>
          <a:solidFill>
            <a:srgbClr val="0E4895"/>
          </a:solidFill>
        </p:spPr>
        <p:txBody>
          <a:bodyPr anchor="ctr">
            <a:noAutofit/>
          </a:bodyPr>
          <a:lstStyle/>
          <a:p>
            <a:pPr fontAlgn="base"/>
            <a:r>
              <a:rPr lang="uk-UA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Додаємо в контролер метод для перегляду одного поста.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 Boot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696250" y="2153499"/>
            <a:ext cx="4465423" cy="280076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GetMapping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"/blog/{id}"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blogById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PathVariable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(value =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"id"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long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 model) {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(!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postRepository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.existsById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(id))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"redirect:/blog"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Post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post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postRepository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.findById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(id).get()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model.addAttribute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"post"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post)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return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"post"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26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733221C6-194B-48FF-AD35-0D8D89CBD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17948" y="729001"/>
            <a:ext cx="10270877" cy="6128999"/>
          </a:xfrm>
          <a:solidFill>
            <a:srgbClr val="0E4895"/>
          </a:solidFill>
        </p:spPr>
        <p:txBody>
          <a:bodyPr anchor="ctr">
            <a:noAutofit/>
          </a:bodyPr>
          <a:lstStyle/>
          <a:p>
            <a:pPr fontAlgn="base"/>
            <a:r>
              <a:rPr lang="uk-UA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Створимо для нього сторінку.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 Boot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287005" y="1661057"/>
            <a:ext cx="5806381" cy="378565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&lt;!DOCTYPE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html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&lt;html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xmlns: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th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="http://www.thymeleaf.org"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lang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en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&lt;head&gt;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&lt;meta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charset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="UTF-8"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&lt;title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th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:text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="${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post.title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}"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&gt;&lt;/title&gt;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&lt;link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href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="https://cdn.jsdelivr.net/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npm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/bootstrap@5.3.0-alpha1/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dist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/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css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/bootstrap.min.css"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rel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="stylesheet"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integrity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="sha384-GLhlTQ8iRABdZLl6O3oVMWSktQOp6b7In1Zl3/Jr59b6EGGoI1aFkw7cmDA6j6gD"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crossorigin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="anonymous"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&gt;&lt;/head&gt;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&lt;/head&gt;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&lt;body&gt;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&lt;header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th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:insert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="sections/header :: header"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&gt;&lt;/header&gt;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&lt;div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="card"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style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width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50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rem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&lt;div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="card-body"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&lt;h5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card-title"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th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:text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="${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post.title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}"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&gt;&lt;/h5&gt;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&lt;h6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="card-subtitle mb-2 text-muted"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th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:text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="${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post.anons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}"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&gt;&lt;/h6&gt;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&lt;p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="card-text"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th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:text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="${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post.fullText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}"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&gt;&lt;/p&gt;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&lt;a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th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:href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="'/blog/'+${post.id}+'/edit'"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="card-link"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Edit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&lt;/a&gt;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&lt;a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th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:href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="'/blog/'+${post.id}+'/remove'"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="card-link"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Remove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&lt;/a&gt;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&lt;/div&gt;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&lt;/div&gt;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</a:t>
            </a:r>
            <a:r>
              <a:rPr lang="en-US" altLang="en-US" sz="1000" dirty="0" smtClean="0">
                <a:solidFill>
                  <a:srgbClr val="E8BF6A"/>
                </a:solidFill>
                <a:latin typeface="JetBrains Mono"/>
              </a:rPr>
              <a:t>footer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th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:insert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="sections/footer :: 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footer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"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&gt;&lt;/footer&gt;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&lt;/body&gt;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&lt;/html&gt;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65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733221C6-194B-48FF-AD35-0D8D89CBD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17948" y="729001"/>
            <a:ext cx="4488697" cy="6128999"/>
          </a:xfrm>
          <a:solidFill>
            <a:srgbClr val="0E4895"/>
          </a:solidFill>
        </p:spPr>
        <p:txBody>
          <a:bodyPr anchor="ctr">
            <a:noAutofit/>
          </a:bodyPr>
          <a:lstStyle/>
          <a:p>
            <a:pPr fontAlgn="base"/>
            <a:r>
              <a:rPr lang="uk-UA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Створимо методи для оновлення та видалення постів.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 Boot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406645" y="885011"/>
            <a:ext cx="5721368" cy="581697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GetMapping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"/blog/{id}/edit"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blogEdit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PathVariable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(value =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"id"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long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 model)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(!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postRepository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.existsById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(id))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"redirect:/blog"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Post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post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postRepository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.findById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(id).get()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model.addAttribute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"post"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post)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return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blogEdit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PostMapping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"/blog/{id}/edit"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blogPostUpdate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PathVariable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(value =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"id"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long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RequestParam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title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RequestParam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anons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RequestParam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fullText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 model)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Post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post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postRepository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.findById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(id).get()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post.setTitle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(title)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post.setAnons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anons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post.setFullText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fullText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post.setTime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postRepository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.save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(post)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return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"redirect:/blog"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GetMapping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"/blog/{id}/remove"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blogPostDelete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PathVariable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(value =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"id"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long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 model)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Post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post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postRepository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.findById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(id).get()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postRepository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.delete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(post)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return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"redirect:/blog"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19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733221C6-194B-48FF-AD35-0D8D89CBD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17948" y="729001"/>
            <a:ext cx="10270877" cy="6128999"/>
          </a:xfrm>
          <a:solidFill>
            <a:srgbClr val="0E4895"/>
          </a:solidFill>
        </p:spPr>
        <p:txBody>
          <a:bodyPr anchor="ctr">
            <a:noAutofit/>
          </a:bodyPr>
          <a:lstStyle/>
          <a:p>
            <a:pPr fontAlgn="base"/>
            <a:r>
              <a:rPr lang="uk-UA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І сторінку для редагування.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 Boot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925427" y="1285121"/>
            <a:ext cx="6166421" cy="501675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&lt;!DOCTYPE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html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&lt;html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xmlns: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th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="http://www.thymeleaf.org"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lang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en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&lt;head&gt;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&lt;meta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charset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="UTF-8"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&lt;title&gt;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Title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&lt;/title&gt;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&lt;link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href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="https://cdn.jsdelivr.net/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npm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/bootstrap@5.3.0-alpha1/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dist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/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css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/bootstrap.min.css"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rel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="stylesheet"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integrity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="sha384-GLhlTQ8iRABdZLl6O3oVMWSktQOp6b7In1Zl3/Jr59b6EGGoI1aFkw7cmDA6j6gD"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crossorigin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="anonymous"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&gt;&lt;/head&gt;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&lt;/head&gt;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&lt;body&gt;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&lt;header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th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:insert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="sections/header :: header"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&gt;&lt;/header&gt;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&lt;form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method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="post"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th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:action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="'/blog/'+${post.id}+'/edit'"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&lt;div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="form-group"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&lt;label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for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="title"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Title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&lt;/label&gt;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&lt;input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type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="text"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="form-control"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id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="title"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="title"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th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:value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="${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post.title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}"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&lt;/div&gt;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&lt;div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="form-group"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&lt;label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for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anons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Password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&lt;/label&gt;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&lt;input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type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="text"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="form-control"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id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anons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"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anons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"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th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:value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="${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post.anons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}"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&lt;/div&gt;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&lt;div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="form-group"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&lt;label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for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fullText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Text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&lt;/label&gt;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textarea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="form-control"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id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fullText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"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fullText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"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th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:text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="${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post.fullText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}"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rows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="3"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&gt;&lt;/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textarea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&lt;/div&gt;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&lt;button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type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="submit"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btn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btn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-primary"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Submit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&lt;/button&gt;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&lt;/form&gt;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&lt;header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th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:insert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="sections/footer :: footer"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&gt;&lt;/header&gt;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&lt;/body&gt;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&lt;/html&gt;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79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733221C6-194B-48FF-AD35-0D8D89CBD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17948" y="729001"/>
            <a:ext cx="10270877" cy="6128999"/>
          </a:xfrm>
          <a:solidFill>
            <a:srgbClr val="0E4895"/>
          </a:solidFill>
        </p:spPr>
        <p:txBody>
          <a:bodyPr anchor="ctr">
            <a:noAutofit/>
          </a:bodyPr>
          <a:lstStyle/>
          <a:p>
            <a:pPr fontAlgn="base"/>
            <a:r>
              <a:rPr lang="ru-RU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 Boot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9715" y="1149058"/>
            <a:ext cx="8967341" cy="525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63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286100" y="2132856"/>
            <a:ext cx="8712968" cy="2088232"/>
          </a:xfrm>
        </p:spPr>
        <p:txBody>
          <a:bodyPr>
            <a:normAutofit/>
          </a:bodyPr>
          <a:lstStyle/>
          <a:p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Дякую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за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увагу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26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733221C6-194B-48FF-AD35-0D8D89CBD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17948" y="729001"/>
            <a:ext cx="10270877" cy="6128999"/>
          </a:xfrm>
          <a:solidFill>
            <a:srgbClr val="0E4895"/>
          </a:solidFill>
        </p:spPr>
        <p:txBody>
          <a:bodyPr anchor="ctr">
            <a:noAutofit/>
          </a:bodyPr>
          <a:lstStyle/>
          <a:p>
            <a:pPr fontAlgn="base"/>
            <a:r>
              <a:rPr lang="ru-RU" sz="19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Принципы </a:t>
            </a:r>
            <a:r>
              <a:rPr lang="ru-RU" sz="19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endParaRPr lang="ru-RU" sz="19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fontAlgn="base">
              <a:buFont typeface="Wingdings" panose="05000000000000000000" pitchFamily="2" charset="2"/>
              <a:buChar char="ü"/>
            </a:pPr>
            <a:r>
              <a:rPr lang="ru-RU" sz="1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Универсальность.</a:t>
            </a:r>
            <a:r>
              <a:rPr lang="ru-RU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19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иногда называют платформой: он действительно предлагает разработчикам как бы фундамент, на основе которого можно реализовать приложение. Основная философия — универсальность. Это отличает </a:t>
            </a:r>
            <a:r>
              <a:rPr lang="ru-RU" sz="19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от других похожих </a:t>
            </a:r>
            <a:r>
              <a:rPr lang="ru-RU" sz="19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фреймворков</a:t>
            </a:r>
            <a:r>
              <a:rPr lang="ru-RU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fontAlgn="base">
              <a:buFont typeface="Wingdings" panose="05000000000000000000" pitchFamily="2" charset="2"/>
              <a:buChar char="ü"/>
            </a:pPr>
            <a:r>
              <a:rPr lang="ru-RU" sz="1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Облегченность.</a:t>
            </a:r>
            <a:r>
              <a:rPr lang="ru-RU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 Второй важный принцип — минимальное воздействие, благодаря которому </a:t>
            </a:r>
            <a:r>
              <a:rPr lang="ru-RU" sz="19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называют облегченным. Это относится не к размеру </a:t>
            </a:r>
            <a:r>
              <a:rPr lang="ru-RU" sz="19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фреймворка</a:t>
            </a:r>
            <a:r>
              <a:rPr lang="ru-RU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а к концепции использования. Благодаря подходу задачи можно реализовать с меньшим количеством кода и минимальной зависимостью от </a:t>
            </a:r>
            <a:r>
              <a:rPr lang="ru-RU" sz="19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фреймворка</a:t>
            </a:r>
            <a:r>
              <a:rPr lang="ru-RU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fontAlgn="base">
              <a:buFont typeface="Wingdings" panose="05000000000000000000" pitchFamily="2" charset="2"/>
              <a:buChar char="ü"/>
            </a:pPr>
            <a:r>
              <a:rPr lang="ru-RU" sz="1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Поддержка инфраструктуры.</a:t>
            </a:r>
            <a:r>
              <a:rPr lang="ru-RU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 На русскоязычном сайте </a:t>
            </a:r>
            <a:r>
              <a:rPr lang="ru-RU" sz="19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</a:t>
            </a:r>
            <a:r>
              <a:rPr lang="ru-RU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сравнивают с водопроводом: основное внимание в нем уделено настройке зависимостей и связей между технологиями. В </a:t>
            </a:r>
            <a:r>
              <a:rPr lang="ru-RU" sz="19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фреймворке</a:t>
            </a:r>
            <a:r>
              <a:rPr lang="ru-RU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реализован подход </a:t>
            </a:r>
            <a:r>
              <a:rPr lang="ru-RU" sz="19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IoC</a:t>
            </a:r>
            <a:r>
              <a:rPr lang="ru-RU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9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Inversion</a:t>
            </a:r>
            <a:r>
              <a:rPr lang="ru-RU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ru-RU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  <a:r>
              <a:rPr lang="ru-RU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— инверсия контроля, принцип, который облегчает зависимости между компонентами. Функциональность помогает поддерживать инфраструктуру внутри проекта.</a:t>
            </a:r>
          </a:p>
          <a:p>
            <a:pPr fontAlgn="base"/>
            <a:r>
              <a:rPr lang="ru-RU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Перед началом работы проект нужно сконфигурировать — указать, какие модули </a:t>
            </a:r>
            <a:r>
              <a:rPr lang="ru-RU" sz="19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фреймворка</a:t>
            </a:r>
            <a:r>
              <a:rPr lang="ru-RU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к нему подключить и какие технологии использовать. В зависимости от конфигурации разработчику доступны те или иные инструменты.</a:t>
            </a:r>
          </a:p>
        </p:txBody>
      </p:sp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Spring?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23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733221C6-194B-48FF-AD35-0D8D89CBD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17948" y="729001"/>
            <a:ext cx="10270877" cy="6128999"/>
          </a:xfrm>
          <a:solidFill>
            <a:srgbClr val="0E4895"/>
          </a:solidFill>
        </p:spPr>
        <p:txBody>
          <a:bodyPr anchor="ctr">
            <a:noAutofit/>
          </a:bodyPr>
          <a:lstStyle/>
          <a:p>
            <a:pPr fontAlgn="base"/>
            <a:r>
              <a:rPr lang="ru-RU" sz="21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Как устроен </a:t>
            </a:r>
            <a:r>
              <a:rPr lang="ru-RU" sz="21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</a:t>
            </a:r>
            <a:endParaRPr lang="ru-RU" sz="21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— модульный, то есть состоит из множества компонентов, мини-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фреймворков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Компоненты (модули) иногда называют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фреймворками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во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фреймворке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Опишем основные — те, которые обеспечивают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фреймворку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функциональность.</a:t>
            </a:r>
          </a:p>
          <a:p>
            <a:pPr fontAlgn="base"/>
            <a:r>
              <a:rPr lang="ru-RU" sz="21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IoC</a:t>
            </a:r>
            <a:r>
              <a:rPr lang="ru-RU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 Выше мы говорили про зависимости и инверсию контроля. Модуль, который управляет ей, считается основным в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фреймворке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Это контейнер, которому делегировано управление зависимостями и конфигурирование разных компонентов. Он пользуется технологией, которая называется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Dependency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lnjection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— инъекция зависимостей. При инверсии контроля создание зависимостей выносится за пределы создания самого объекта — вместо этого они создаются в специальном методе или конструкторе в зависимости от выбранного подхода.</a:t>
            </a:r>
          </a:p>
          <a:p>
            <a:pPr fontAlgn="base"/>
            <a:r>
              <a:rPr lang="ru-RU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Модуль АОП.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 АОП — аббревиатура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аспектно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-ориентированного программирования, парадигмы, для которой и нужен модуль. Чаще всего ее используют в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и похожих языках.</a:t>
            </a:r>
          </a:p>
        </p:txBody>
      </p:sp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Spring?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07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733221C6-194B-48FF-AD35-0D8D89CBD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17948" y="729001"/>
            <a:ext cx="10270877" cy="6128999"/>
          </a:xfrm>
          <a:solidFill>
            <a:srgbClr val="0E4895"/>
          </a:solidFill>
        </p:spPr>
        <p:txBody>
          <a:bodyPr anchor="ctr">
            <a:no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ru-RU" sz="21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ru-RU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— язык с сильным упором на объектно-ориентированное программирование. 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Но возможностей ООП не всегда достаточно — существуют задачи, для которых подход не оптимален. Это сквозная функциональность — функциональность, которую невозможно выделить в отдельные сущности с помощью ООП. В итоге ее реализация разбрасывается по разным объектно-ориентированным сущностям, код становится сложнее и запутаннее</a:t>
            </a:r>
            <a:r>
              <a:rPr lang="ru-RU" sz="2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ru-RU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АОП нужно, чтобы облегчить поддержку сквозной функциональности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Эта парадигма позволяет описать ее отдельно и выделить в самостоятельную сущность. Но методы, которые при этом используются, лежат за пределами ООП и потому требуют отдельной реализации. В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за эту реализацию отвечает соответствующий модуль</a:t>
            </a:r>
            <a:r>
              <a:rPr lang="ru-RU" sz="2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ru-RU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Модуль доступа к данным. 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Эта часть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фреймворка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отвечает за взаимодействие с СУБД — системами управления базами данных. С помощью модуля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можно «связать» логику на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с управлением базой, настроить доступ к ней разных частей кода. Например, если в приложении выполнится скрипт, которому потребуется информация из базы данных, он сможет к ней обратиться. Задача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— в организации грамотного и безопасного доступа.</a:t>
            </a:r>
            <a:endParaRPr lang="en-US" altLang="en-US" sz="2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Spring?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01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733221C6-194B-48FF-AD35-0D8D89CBD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17948" y="729001"/>
            <a:ext cx="10270877" cy="6128999"/>
          </a:xfrm>
          <a:solidFill>
            <a:srgbClr val="0E4895"/>
          </a:solidFill>
        </p:spPr>
        <p:txBody>
          <a:bodyPr anchor="ctr">
            <a:no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Для доступа к данным в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используется стандарт JDBC, или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Connectivity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— соединение с базой данных на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База соединяется с приложением по уникальному URL с помощью особых сущностей — драйверов</a:t>
            </a:r>
            <a:r>
              <a:rPr lang="ru-RU" sz="2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ru-RU" sz="21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Кроме этого стандарта, </a:t>
            </a:r>
            <a:r>
              <a:rPr lang="ru-RU" sz="21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21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поддерживает ORM — </a:t>
            </a:r>
            <a:r>
              <a:rPr lang="ru-RU" sz="21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Object-Relational</a:t>
            </a:r>
            <a:r>
              <a:rPr lang="ru-RU" sz="21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Mapping</a:t>
            </a:r>
            <a:r>
              <a:rPr lang="ru-RU" sz="21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или объектно-реляционное отображение. Так называется технология, которая «связывает» реляционные базы данных с сущностями ООП. </a:t>
            </a:r>
            <a:r>
              <a:rPr lang="ru-RU" sz="21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21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может работать со всеми основными реализациями ORM</a:t>
            </a:r>
            <a:r>
              <a:rPr lang="ru-RU" sz="21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1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ru-RU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Модуль транзакций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Транзакция — это последовательность запросов к базе данных, собранная в единый блок.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позволяет управлять транзакциями и координировать их, чтобы работа была прозрачной и безопасной. Функциональность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фреймворка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включает в себя возможность работать с локальными, глобальными и вложенными транзакциями, использовать для них точки сохранения и многое другое. Он поддерживает и абстракции — они нужны для некоторых форматов данных в базе.</a:t>
            </a:r>
            <a:endParaRPr lang="en-US" altLang="en-US" sz="2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Spring?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64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733221C6-194B-48FF-AD35-0D8D89CBD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17948" y="729001"/>
            <a:ext cx="10270877" cy="6128999"/>
          </a:xfrm>
          <a:solidFill>
            <a:srgbClr val="0E4895"/>
          </a:solidFill>
        </p:spPr>
        <p:txBody>
          <a:bodyPr anchor="ctr">
            <a:noAutofit/>
          </a:bodyPr>
          <a:lstStyle/>
          <a:p>
            <a:pPr fontAlgn="base"/>
            <a:r>
              <a:rPr lang="ru-RU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Модуль MVC.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 MVC — это популярная схема приложения, при которой оно как бы разделяется на три основных части: модель данных, отображение и контроллер. Модель представляет собой данные, с которыми работает приложение, отображение отвечает за интерфейс и общение с пользователем, а контроллер — это логика изменения модели в ответ на действия пользователя. Чаще всего схему используют для веб-приложений.</a:t>
            </a:r>
          </a:p>
          <a:p>
            <a:pPr fontAlgn="base"/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есть собственная функциональность для реализации MVC. Изначально разработчики ее не планировали, но добавили, когда оказалось, что альтернативные реализации не очень хорошо решают поставленные задачи. Особенности модуля MVC для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— прозрачное и четкое разделение между слоями, возможность быстро заменить один интерфейс на другой, привязка функциональности к конкретному интерфейсу. При создании приложений по схеме MVC можно пользоваться не только одноименным модулем, но и другими инструментами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Spring?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51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Синий цифровой тоннель (16 x 9)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896_TF02895261_TF02895261.potx" id="{B6CEA06A-6068-4B4A-BA2F-705122E61509}" vid="{D5DC9138-7F6C-4334-982D-29E09F89611B}"/>
    </a:ext>
  </a:extLst>
</a:theme>
</file>

<file path=ppt/theme/theme2.xml><?xml version="1.0" encoding="utf-8"?>
<a:theme xmlns:a="http://schemas.openxmlformats.org/drawingml/2006/main" name="Тема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8b9ac51-6bcc-4177-bab6-9e67c28608d8" xsi:nil="true"/>
    <lcf76f155ced4ddcb4097134ff3c332f xmlns="55447148-8326-43bd-aafe-d4e5c9b0bf0d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0DB278D14BD84940959797AA26CBBC79" ma:contentTypeVersion="14" ma:contentTypeDescription="Створення нового документа." ma:contentTypeScope="" ma:versionID="ffeb564e1fa47866c54bcfb2afded99c">
  <xsd:schema xmlns:xsd="http://www.w3.org/2001/XMLSchema" xmlns:xs="http://www.w3.org/2001/XMLSchema" xmlns:p="http://schemas.microsoft.com/office/2006/metadata/properties" xmlns:ns2="55447148-8326-43bd-aafe-d4e5c9b0bf0d" xmlns:ns3="c8b9ac51-6bcc-4177-bab6-9e67c28608d8" targetNamespace="http://schemas.microsoft.com/office/2006/metadata/properties" ma:root="true" ma:fieldsID="fa3fd1c670d6a88ac51ea8cc0a5663c2" ns2:_="" ns3:_="">
    <xsd:import namespace="55447148-8326-43bd-aafe-d4e5c9b0bf0d"/>
    <xsd:import namespace="c8b9ac51-6bcc-4177-bab6-9e67c28608d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447148-8326-43bd-aafe-d4e5c9b0bf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Теги зображень" ma:readOnly="false" ma:fieldId="{5cf76f15-5ced-4ddc-b409-7134ff3c332f}" ma:taxonomyMulti="true" ma:sspId="168b2bcd-3960-4df8-afb5-1b38f073375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b9ac51-6bcc-4177-bab6-9e67c28608d8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b1367af3-fab7-49ed-9983-001cd0b0e090}" ma:internalName="TaxCatchAll" ma:showField="CatchAllData" ma:web="c8b9ac51-6bcc-4177-bab6-9e67c28608d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Спільний доступ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Відомості про тих, хто має доступ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вмісту"/>
        <xsd:element ref="dc:title" minOccurs="0" maxOccurs="1" ma:index="4" ma:displayName="Заголовок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0E41224-0370-4595-877C-23316CD80004}">
  <ds:schemaRefs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4873beb7-5857-4685-be1f-d57550cc96cc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826742C-1B7F-4CC7-9732-AA7D228036D2}"/>
</file>

<file path=customXml/itemProps3.xml><?xml version="1.0" encoding="utf-8"?>
<ds:datastoreItem xmlns:ds="http://schemas.openxmlformats.org/officeDocument/2006/customXml" ds:itemID="{211E63F1-2F4B-4502-B4C4-04ACD65003D2}"/>
</file>

<file path=docProps/app.xml><?xml version="1.0" encoding="utf-8"?>
<Properties xmlns="http://schemas.openxmlformats.org/officeDocument/2006/extended-properties" xmlns:vt="http://schemas.openxmlformats.org/officeDocument/2006/docPropsVTypes">
  <Template>Бизнес-презентация с синим цифровым тоннелем (широкоэкранный формат)</Template>
  <TotalTime>0</TotalTime>
  <Words>7580</Words>
  <Application>Microsoft Office PowerPoint</Application>
  <PresentationFormat>Произвольный</PresentationFormat>
  <Paragraphs>227</Paragraphs>
  <Slides>47</Slides>
  <Notes>47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47</vt:i4>
      </vt:variant>
    </vt:vector>
  </HeadingPairs>
  <TitlesOfParts>
    <vt:vector size="54" baseType="lpstr">
      <vt:lpstr>Arial</vt:lpstr>
      <vt:lpstr>Corbel</vt:lpstr>
      <vt:lpstr>JetBrains Mono</vt:lpstr>
      <vt:lpstr>Times New Roman</vt:lpstr>
      <vt:lpstr>Wingdings</vt:lpstr>
      <vt:lpstr>Wingdings 3</vt:lpstr>
      <vt:lpstr>Синий цифровой тоннель (16 x 9)</vt:lpstr>
      <vt:lpstr>Модуль 13. Введение в Spring.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Дякую за увагу!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2020-07-07T09:36:03Z</dcterms:created>
  <dcterms:modified xsi:type="dcterms:W3CDTF">2023-03-12T08:12:13Z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0x0101000DB278D14BD84940959797AA26CBBC79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